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9"/>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6" r:id="rId51"/>
    <p:sldId id="323" r:id="rId52"/>
    <p:sldId id="258" r:id="rId53"/>
    <p:sldId id="302" r:id="rId54"/>
    <p:sldId id="303" r:id="rId55"/>
    <p:sldId id="304" r:id="rId56"/>
    <p:sldId id="305" r:id="rId57"/>
    <p:sldId id="307" r:id="rId58"/>
    <p:sldId id="308" r:id="rId59"/>
    <p:sldId id="309" r:id="rId60"/>
    <p:sldId id="325" r:id="rId61"/>
    <p:sldId id="310" r:id="rId62"/>
    <p:sldId id="311" r:id="rId63"/>
    <p:sldId id="312" r:id="rId64"/>
    <p:sldId id="313" r:id="rId65"/>
    <p:sldId id="315" r:id="rId66"/>
    <p:sldId id="316" r:id="rId67"/>
    <p:sldId id="31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2"/>
    <p:restoredTop sz="85367"/>
  </p:normalViewPr>
  <p:slideViewPr>
    <p:cSldViewPr snapToGrid="0">
      <p:cViewPr varScale="1">
        <p:scale>
          <a:sx n="121" d="100"/>
          <a:sy n="121" d="100"/>
        </p:scale>
        <p:origin x="18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youtu.be/nSKp2StlS6s?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API contracts validation and  testing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the API,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from working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I work in the IT Solution Development Department.</a:t>
            </a:r>
          </a:p>
          <a:p>
            <a:endParaRPr lang="en-GB" dirty="0"/>
          </a:p>
          <a:p>
            <a:r>
              <a:rPr lang="en-GB" dirty="0"/>
              <a:t>I am part of the team which develops and maintains our custom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dirty="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API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pipeline’s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the the anatomy of an </a:t>
            </a:r>
            <a:r>
              <a:rPr lang="en-GB" dirty="0" err="1"/>
              <a:t>OpenAPI</a:t>
            </a:r>
            <a:r>
              <a:rPr lang="en-GB" dirty="0"/>
              <a:t> spec document written in YAML.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a:t>
            </a:r>
            <a:r>
              <a:rPr lang="en-GB" sz="1200" dirty="0">
                <a:solidFill>
                  <a:schemeClr val="bg1"/>
                </a:solidFill>
                <a:latin typeface="Arial" panose="020B0604020202020204" pitchFamily="34" charset="0"/>
                <a:cs typeface="Arial" panose="020B0604020202020204" pitchFamily="34" charset="0"/>
              </a:rPr>
              <a:t>defines a standard format, and a language-agnostic interface to REST APIs. </a:t>
            </a:r>
            <a:endParaRPr lang="en-GB" dirty="0"/>
          </a:p>
          <a:p>
            <a:r>
              <a:rPr lang="en-GB" dirty="0"/>
              <a:t>You can see:</a:t>
            </a:r>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the tools needed for contract testing.</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complicated parser or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when your tests become complex.</a:t>
            </a:r>
          </a:p>
          <a:p>
            <a:pPr marL="171450" indent="-171450">
              <a:buFontTx/>
              <a:buChar char="-"/>
            </a:pPr>
            <a:r>
              <a:rPr lang="en-GB" dirty="0"/>
              <a:t>You need it to parse your spec before the tests because the validator can really handle null mandatory fields and you need to make all of them nullable or write thousands of lines of code for mocking all of them for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supporting  only up to Java 8 and we were already at Java 17.</a:t>
            </a:r>
          </a:p>
          <a:p>
            <a:r>
              <a:rPr lang="en-GB" dirty="0"/>
              <a:t>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Nowadays, when hybrid working is more widespread than before,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generate the code, you eventually end up generating the spec from the code. This happens because over time when the code base matures it grows and evolves in different ways and often manipulating the spec manually becomes difficult, tedious and time-consuming. Moving to code-to-spec generation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And Maybe </a:t>
            </a:r>
            <a:r>
              <a:rPr lang="en-GB" sz="1600" b="1" dirty="0">
                <a:latin typeface="Calibri" panose="020F0502020204030204" pitchFamily="34" charset="0"/>
                <a:cs typeface="Calibri" panose="020F0502020204030204" pitchFamily="34" charset="0"/>
              </a:rPr>
              <a:t>Try not to mix REST standards like Spring REST and JAX-RS in the same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Nowadays, when hybrid working is more widespread than before,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generate the code, you eventually end up generating the spec from the code. This happens because over time when the code base matures it grows and evolves in different ways and often manipulating the spec manually becomes difficult, tedious and time-consuming. Moving to code-to-spec generation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And Maybe </a:t>
            </a:r>
            <a:r>
              <a:rPr lang="en-GB" sz="1600" b="1" dirty="0">
                <a:latin typeface="Calibri" panose="020F0502020204030204" pitchFamily="34" charset="0"/>
                <a:cs typeface="Calibri" panose="020F0502020204030204" pitchFamily="34" charset="0"/>
              </a:rPr>
              <a:t>Try not to mix REST standards like Spring REST and JAX-RS in the same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996676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 don’t break them!</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And finally a small musical greeting </a:t>
            </a:r>
          </a:p>
          <a:p>
            <a:pPr marL="0" indent="0" algn="l">
              <a:buNone/>
            </a:pPr>
            <a:r>
              <a:rPr lang="en-GB" sz="1200" b="1" dirty="0">
                <a:latin typeface="Calibri" panose="020F0502020204030204" pitchFamily="34" charset="0"/>
                <a:cs typeface="Calibri" panose="020F0502020204030204" pitchFamily="34" charset="0"/>
              </a:rPr>
              <a:t>A parody of </a:t>
            </a:r>
            <a:r>
              <a:rPr lang="en-GB" sz="1200" b="1" dirty="0">
                <a:solidFill>
                  <a:srgbClr val="FFFF00"/>
                </a:solidFill>
                <a:latin typeface="Calibri" panose="020F0502020204030204" pitchFamily="34" charset="0"/>
                <a:cs typeface="Calibri" panose="020F0502020204030204" pitchFamily="34" charset="0"/>
              </a:rPr>
              <a:t>Jon Bon Jovi’s</a:t>
            </a:r>
            <a:r>
              <a:rPr lang="en-GB" sz="1200" b="1" dirty="0">
                <a:latin typeface="Calibri" panose="020F0502020204030204" pitchFamily="34" charset="0"/>
                <a:cs typeface="Calibri" panose="020F0502020204030204" pitchFamily="34" charset="0"/>
              </a:rPr>
              <a:t> ‘</a:t>
            </a:r>
            <a:r>
              <a:rPr lang="en-GB" sz="1200" b="1" dirty="0">
                <a:solidFill>
                  <a:srgbClr val="FFFF00"/>
                </a:solidFill>
                <a:latin typeface="Calibri" panose="020F0502020204030204" pitchFamily="34" charset="0"/>
                <a:cs typeface="Calibri" panose="020F0502020204030204" pitchFamily="34" charset="0"/>
              </a:rPr>
              <a:t>You Give Love a Bad Name’</a:t>
            </a:r>
            <a:r>
              <a:rPr lang="en-GB" sz="1200" b="1" dirty="0">
                <a:latin typeface="Calibri" panose="020F0502020204030204" pitchFamily="34" charset="0"/>
                <a:cs typeface="Calibri" panose="020F0502020204030204" pitchFamily="34" charset="0"/>
              </a:rPr>
              <a:t> about hypermedia APIs by </a:t>
            </a:r>
            <a:r>
              <a:rPr lang="en-GB" sz="1200" b="1" dirty="0">
                <a:solidFill>
                  <a:srgbClr val="FFFF00"/>
                </a:solidFill>
                <a:latin typeface="Calibri" panose="020F0502020204030204" pitchFamily="34" charset="0"/>
                <a:cs typeface="Calibri" panose="020F0502020204030204" pitchFamily="34" charset="0"/>
              </a:rPr>
              <a:t>Dylan Beattie</a:t>
            </a:r>
            <a:r>
              <a:rPr lang="en-GB" sz="1200" b="1" dirty="0">
                <a:latin typeface="Calibri" panose="020F0502020204030204" pitchFamily="34" charset="0"/>
                <a:cs typeface="Calibri" panose="020F0502020204030204" pitchFamily="34" charset="0"/>
              </a:rPr>
              <a:t>.</a:t>
            </a:r>
            <a:endParaRPr lang="en-GB" dirty="0">
              <a:solidFill>
                <a:schemeClr val="bg1"/>
              </a:solidFill>
            </a:endParaRPr>
          </a:p>
          <a:p>
            <a:pPr marL="0" indent="0" algn="l">
              <a:buNone/>
            </a:pPr>
            <a:r>
              <a:rPr lang="en-GB" dirty="0">
                <a:solidFill>
                  <a:schemeClr val="bg1"/>
                </a:solidFill>
              </a:rPr>
              <a:t>“You Give REST a Bad Name”</a:t>
            </a:r>
          </a:p>
          <a:p>
            <a:pPr marL="0" indent="0" algn="l">
              <a:buNone/>
            </a:pPr>
            <a:r>
              <a:rPr lang="en-GB" sz="1200" b="1" dirty="0">
                <a:solidFill>
                  <a:srgbClr val="FFFF00"/>
                </a:solidFill>
                <a:latin typeface="Calibri" panose="020F0502020204030204" pitchFamily="34" charset="0"/>
                <a:cs typeface="Calibri" panose="020F0502020204030204" pitchFamily="34" charset="0"/>
              </a:rPr>
              <a:t>"... Your API is a hall of shame...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give REST a bad name...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promised me JSON, then sent XML... </a:t>
            </a:r>
            <a:r>
              <a:rPr lang="en-GB" sz="1200" b="1" dirty="0">
                <a:solidFill>
                  <a:srgbClr val="FFFF0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endParaRPr lang="en-GB" sz="1200" b="1" dirty="0">
              <a:solidFill>
                <a:srgbClr val="FFFF00"/>
              </a:solidFill>
              <a:latin typeface="Calibri" panose="020F0502020204030204" pitchFamily="34" charset="0"/>
              <a:cs typeface="Calibri" panose="020F0502020204030204" pitchFamily="34" charset="0"/>
            </a:endParaRPr>
          </a:p>
          <a:p>
            <a:pPr marL="0" indent="0" algn="l">
              <a:buNone/>
            </a:pPr>
            <a:endParaRPr lang="en-GB" sz="12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https://youtu.be/</a:t>
            </a:r>
            <a:r>
              <a:rPr lang="en-GB" sz="12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nSKp2StlS6s?t=</a:t>
            </a:r>
            <a:r>
              <a:rPr lang="en-GB" sz="1200" b="1" dirty="0">
                <a:solidFill>
                  <a:srgbClr val="FFFF00"/>
                </a:solidFill>
                <a:latin typeface="Calibri" panose="020F0502020204030204" pitchFamily="34" charset="0"/>
                <a:cs typeface="Calibri" panose="020F0502020204030204" pitchFamily="34" charset="0"/>
              </a:rPr>
              <a:t>59</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a more balanced view would be to use the better parts from each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61</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66</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31/05/2023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31/05/2023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8.png"/><Relationship Id="rId7" Type="http://schemas.openxmlformats.org/officeDocument/2006/relationships/hyperlink" Target="https://www.youtube.com/watch?v=1t-gK-9EIq4"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79.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5.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1.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6.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6.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1.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2.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3.jpeg"/><Relationship Id="rId9" Type="http://schemas.openxmlformats.org/officeDocument/2006/relationships/hyperlink" Target="https://github.com/IBM/openapi-to-graphq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379802" y="1213745"/>
            <a:ext cx="6809708" cy="1977411"/>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794736" y="3328660"/>
            <a:ext cx="9979841" cy="3263058"/>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0" y="1691991"/>
            <a:ext cx="9318135"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Code First doesn't mean leaving out the design. </a:t>
            </a:r>
          </a:p>
          <a:p>
            <a:pPr>
              <a:lnSpc>
                <a:spcPct val="150000"/>
              </a:lnSpc>
            </a:pPr>
            <a:r>
              <a:rPr lang="en-GB" sz="2400" b="1"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pPr>
              <a:lnSpc>
                <a:spcPct val="150000"/>
              </a:lnSpc>
            </a:pPr>
            <a:r>
              <a:rPr lang="en-GB" sz="2400" b="1" dirty="0">
                <a:latin typeface="Calibri" panose="020F0502020204030204" pitchFamily="34" charset="0"/>
                <a:cs typeface="Calibri" panose="020F0502020204030204" pitchFamily="34" charset="0"/>
              </a:rPr>
              <a:t>This can lead to several problems.</a:t>
            </a:r>
          </a:p>
          <a:p>
            <a:pPr>
              <a:lnSpc>
                <a:spcPct val="150000"/>
              </a:lnSpc>
            </a:pPr>
            <a:r>
              <a:rPr lang="en-GB" sz="2400" b="1" dirty="0">
                <a:latin typeface="Calibri" panose="020F0502020204030204" pitchFamily="34" charset="0"/>
                <a:cs typeface="Calibri" panose="020F0502020204030204" pitchFamily="34" charset="0"/>
              </a:rPr>
              <a:t>Frustrated Users</a:t>
            </a:r>
          </a:p>
          <a:p>
            <a:pPr>
              <a:lnSpc>
                <a:spcPct val="150000"/>
              </a:lnSpc>
            </a:pPr>
            <a:r>
              <a:rPr lang="en-GB" sz="2400" b="1" dirty="0">
                <a:latin typeface="Calibri" panose="020F0502020204030204" pitchFamily="34" charset="0"/>
                <a:cs typeface="Calibri" panose="020F0502020204030204" pitchFamily="34" charset="0"/>
              </a:rPr>
              <a:t>Building the Wrong API</a:t>
            </a:r>
          </a:p>
          <a:p>
            <a:pPr>
              <a:lnSpc>
                <a:spcPct val="150000"/>
              </a:lnSpc>
            </a:pPr>
            <a:r>
              <a:rPr lang="en-GB" sz="2400" b="1" dirty="0">
                <a:latin typeface="Calibri" panose="020F0502020204030204" pitchFamily="34" charset="0"/>
                <a:cs typeface="Calibri" panose="020F0502020204030204" pitchFamily="34" charset="0"/>
              </a:rPr>
              <a:t>Missed Opportunities</a:t>
            </a: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3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3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8" y="1901035"/>
            <a:ext cx="9876779"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When Delivery Speed Matters</a:t>
            </a:r>
            <a:r>
              <a:rPr lang="en-GB" sz="2400" dirty="0">
                <a:latin typeface="Calibri" panose="020F0502020204030204" pitchFamily="34" charset="0"/>
                <a:cs typeface="Calibri" panose="020F0502020204030204" pitchFamily="34" charset="0"/>
              </a:rPr>
              <a:t> </a:t>
            </a:r>
            <a:r>
              <a:rPr lang="en-GB" sz="2400" i="1" dirty="0">
                <a:latin typeface="Calibri" panose="020F0502020204030204" pitchFamily="34" charset="0"/>
                <a:cs typeface="Calibri" panose="020F0502020204030204" pitchFamily="34" charset="0"/>
              </a:rPr>
              <a:t>-</a:t>
            </a:r>
            <a:r>
              <a:rPr lang="en-GB" sz="2400" b="1" i="1" dirty="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Developers can start coding directly from the requirements. </a:t>
            </a:r>
          </a:p>
          <a:p>
            <a:pPr>
              <a:lnSpc>
                <a:spcPct val="150000"/>
              </a:lnSpc>
            </a:pPr>
            <a:r>
              <a:rPr lang="en-GB" sz="2400" b="1" dirty="0">
                <a:latin typeface="Calibri" panose="020F0502020204030204" pitchFamily="34" charset="0"/>
                <a:cs typeface="Calibri" panose="020F0502020204030204" pitchFamily="34" charset="0"/>
              </a:rPr>
              <a:t>When Developing Internal APIs</a:t>
            </a:r>
            <a:r>
              <a:rPr lang="en-GB" sz="2400" i="1" dirty="0">
                <a:latin typeface="Calibri" panose="020F0502020204030204" pitchFamily="34" charset="0"/>
                <a:cs typeface="Calibri" panose="020F0502020204030204" pitchFamily="34" charset="0"/>
              </a:rPr>
              <a:t> -</a:t>
            </a:r>
            <a:r>
              <a:rPr lang="en-GB" sz="2400" b="1" i="1" dirty="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pPr>
              <a:lnSpc>
                <a:spcPct val="150000"/>
              </a:lnSpc>
            </a:pPr>
            <a:endParaRPr lang="en-GB"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210373"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40862" y="973434"/>
            <a:ext cx="6340765" cy="2071392"/>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2878447"/>
            <a:ext cx="10388317" cy="3217620"/>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9681520"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solidFill>
                  <a:schemeClr val="tx1">
                    <a:lumMod val="95000"/>
                  </a:schemeClr>
                </a:solidFill>
                <a:latin typeface="Calibri" panose="020F0502020204030204" pitchFamily="34" charset="0"/>
                <a:cs typeface="Calibri" panose="020F0502020204030204" pitchFamily="34" charset="0"/>
              </a:rPr>
              <a:t>It’s hard work - </a:t>
            </a:r>
            <a:r>
              <a:rPr lang="en-GB" sz="24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pPr>
              <a:lnSpc>
                <a:spcPct val="150000"/>
              </a:lnSpc>
            </a:pPr>
            <a:r>
              <a:rPr lang="en-GB" sz="2400" b="1" dirty="0">
                <a:solidFill>
                  <a:schemeClr val="tx1">
                    <a:lumMod val="95000"/>
                  </a:schemeClr>
                </a:solidFill>
                <a:latin typeface="Calibri" panose="020F0502020204030204" pitchFamily="34" charset="0"/>
                <a:cs typeface="Calibri" panose="020F0502020204030204" pitchFamily="34" charset="0"/>
              </a:rPr>
              <a:t>It takes commitment - </a:t>
            </a:r>
            <a:r>
              <a:rPr lang="en-GB" sz="24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pPr marL="0" indent="0">
              <a:lnSpc>
                <a:spcPct val="150000"/>
              </a:lnSpc>
              <a:buNone/>
            </a:pPr>
            <a:endParaRPr lang="en-GB" sz="24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2116477" y="0"/>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1969477" y="1004834"/>
            <a:ext cx="10061561" cy="57376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200" b="1" dirty="0">
                <a:latin typeface="Calibri" panose="020F0502020204030204" pitchFamily="34" charset="0"/>
                <a:cs typeface="Calibri" panose="020F0502020204030204" pitchFamily="34" charset="0"/>
              </a:rPr>
              <a:t>The API First approach gives us the following main advantages:</a:t>
            </a:r>
          </a:p>
          <a:p>
            <a:pPr>
              <a:lnSpc>
                <a:spcPct val="150000"/>
              </a:lnSpc>
            </a:pPr>
            <a:r>
              <a:rPr lang="en-GB" sz="2200" b="1" dirty="0">
                <a:latin typeface="Calibri" panose="020F0502020204030204" pitchFamily="34" charset="0"/>
                <a:cs typeface="Calibri" panose="020F0502020204030204" pitchFamily="34" charset="0"/>
              </a:rPr>
              <a:t>It allows early feedback from stakeholders with fast turnaround cycles.</a:t>
            </a:r>
          </a:p>
          <a:p>
            <a:pPr>
              <a:lnSpc>
                <a:spcPct val="150000"/>
              </a:lnSpc>
            </a:pPr>
            <a:r>
              <a:rPr lang="en-GB" sz="2200" b="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pPr>
              <a:lnSpc>
                <a:spcPct val="150000"/>
              </a:lnSpc>
            </a:pPr>
            <a:r>
              <a:rPr lang="en-GB" sz="2200" b="1" dirty="0">
                <a:latin typeface="Calibri" panose="020F0502020204030204" pitchFamily="34" charset="0"/>
                <a:cs typeface="Calibri" panose="020F0502020204030204" pitchFamily="34" charset="0"/>
              </a:rPr>
              <a:t>It leads to Product-Driven APIs with better user experience and higher customer satisfaction.</a:t>
            </a:r>
          </a:p>
          <a:p>
            <a:pPr>
              <a:lnSpc>
                <a:spcPct val="150000"/>
              </a:lnSpc>
            </a:pPr>
            <a:r>
              <a:rPr lang="en-GB" sz="2200" b="1" dirty="0">
                <a:latin typeface="Calibri" panose="020F0502020204030204" pitchFamily="34" charset="0"/>
                <a:cs typeface="Calibri" panose="020F0502020204030204" pitchFamily="34" charset="0"/>
              </a:rPr>
              <a:t>It reduces coupling and enables provider and consumer teams to work independently and in parallel.</a:t>
            </a:r>
          </a:p>
          <a:p>
            <a:pPr>
              <a:lnSpc>
                <a:spcPct val="150000"/>
              </a:lnSpc>
            </a:pPr>
            <a:r>
              <a:rPr lang="en-GB" sz="2200" b="1" dirty="0">
                <a:latin typeface="Calibri" panose="020F0502020204030204" pitchFamily="34" charset="0"/>
                <a:cs typeface="Calibri" panose="020F0502020204030204" pitchFamily="34" charset="0"/>
              </a:rPr>
              <a:t>The API definition can be the Single Source of Truth for Devs,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pic>
        <p:nvPicPr>
          <p:cNvPr id="7" name="Picture 6" descr="A picture containing text, screenshot, font, logo&#10;&#10;Description automatically generated">
            <a:extLst>
              <a:ext uri="{FF2B5EF4-FFF2-40B4-BE49-F238E27FC236}">
                <a16:creationId xmlns:a16="http://schemas.microsoft.com/office/drawing/2014/main" id="{F11225C7-F96E-7AA4-8890-EA71F10066D2}"/>
              </a:ext>
            </a:extLst>
          </p:cNvPr>
          <p:cNvPicPr>
            <a:picLocks noChangeAspect="1"/>
          </p:cNvPicPr>
          <p:nvPr/>
        </p:nvPicPr>
        <p:blipFill>
          <a:blip r:embed="rId5"/>
          <a:stretch>
            <a:fillRect/>
          </a:stretch>
        </p:blipFill>
        <p:spPr>
          <a:xfrm>
            <a:off x="7657672" y="1714500"/>
            <a:ext cx="2745024" cy="3429000"/>
          </a:xfrm>
          <a:prstGeom prst="rect">
            <a:avLst/>
          </a:prstGeom>
        </p:spPr>
      </p:pic>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400816" y="1495552"/>
            <a:ext cx="4489823" cy="3866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i="1" u="sng" dirty="0">
                <a:latin typeface="Calibri" panose="020F0502020204030204" pitchFamily="34" charset="0"/>
                <a:cs typeface="Calibri" panose="020F0502020204030204" pitchFamily="34" charset="0"/>
              </a:rPr>
              <a:t>True love</a:t>
            </a:r>
          </a:p>
          <a:p>
            <a:pPr>
              <a:buFont typeface="Wingdings" pitchFamily="2" charset="2"/>
              <a:buChar char="§"/>
            </a:pPr>
            <a:r>
              <a:rPr lang="en-GB" sz="2200" b="1"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2200" b="1"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2200" b="1"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800" b="1" u="sng" dirty="0">
                <a:latin typeface="Calibri" panose="020F0502020204030204" pitchFamily="34" charset="0"/>
                <a:cs typeface="Calibri" panose="020F0502020204030204" pitchFamily="34" charset="0"/>
              </a:rPr>
              <a:t>Atanas L. </a:t>
            </a:r>
            <a:r>
              <a:rPr lang="de-DE" sz="1800" b="1" u="sng" dirty="0" err="1">
                <a:latin typeface="Calibri" panose="020F0502020204030204" pitchFamily="34" charset="0"/>
                <a:cs typeface="Calibri" panose="020F0502020204030204" pitchFamily="34" charset="0"/>
              </a:rPr>
              <a:t>Kuzmanov</a:t>
            </a:r>
            <a:endParaRPr lang="de-DE" sz="1800" b="1" u="sng"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Senior Software Engineer</a:t>
            </a:r>
          </a:p>
          <a:p>
            <a:pPr marL="0" indent="0">
              <a:spcBef>
                <a:spcPts val="0"/>
              </a:spcBef>
              <a:buNone/>
            </a:pPr>
            <a:r>
              <a:rPr lang="de-DE" sz="1800" dirty="0">
                <a:latin typeface="Calibri" panose="020F0502020204030204" pitchFamily="34" charset="0"/>
                <a:cs typeface="Calibri" panose="020F0502020204030204" pitchFamily="34" charset="0"/>
              </a:rPr>
              <a:t>IT Solution Development</a:t>
            </a:r>
          </a:p>
          <a:p>
            <a:pPr marL="0" indent="0">
              <a:spcBef>
                <a:spcPts val="0"/>
              </a:spcBef>
              <a:buNone/>
            </a:pPr>
            <a:r>
              <a:rPr lang="de-DE" sz="1800" dirty="0" err="1">
                <a:latin typeface="Calibri" panose="020F0502020204030204" pitchFamily="34" charset="0"/>
                <a:cs typeface="Calibri" panose="020F0502020204030204" pitchFamily="34" charset="0"/>
              </a:rPr>
              <a:t>SchwarzIT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Bulgaria</a:t>
            </a: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Background:</a:t>
            </a:r>
          </a:p>
          <a:p>
            <a:pPr marL="0" indent="0">
              <a:spcBef>
                <a:spcPts val="0"/>
              </a:spcBef>
              <a:buNone/>
            </a:pPr>
            <a:endParaRPr lang="de-DE" sz="1800" dirty="0">
              <a:latin typeface="Calibri" panose="020F0502020204030204" pitchFamily="34" charset="0"/>
              <a:cs typeface="Calibri" panose="020F0502020204030204" pitchFamily="34" charset="0"/>
            </a:endParaRPr>
          </a:p>
          <a:p>
            <a:pPr>
              <a:spcBef>
                <a:spcPts val="0"/>
              </a:spcBef>
            </a:pPr>
            <a:r>
              <a:rPr lang="de-DE" sz="1800" dirty="0" err="1">
                <a:latin typeface="Calibri" panose="020F0502020204030204" pitchFamily="34" charset="0"/>
                <a:cs typeface="Calibri" panose="020F0502020204030204" pitchFamily="34" charset="0"/>
              </a:rPr>
              <a:t>Where</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work</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What</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there</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topic</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giving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today</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me</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936755" y="4965292"/>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199709" y="497241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796002" y="4963263"/>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3035642" y="5359172"/>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742559" y="4896304"/>
            <a:ext cx="1305103"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1878799" y="4878692"/>
            <a:ext cx="1351608"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844171"/>
            <a:ext cx="9832112" cy="552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API First means that implementation starts with the definition of an API. </a:t>
            </a:r>
          </a:p>
          <a:p>
            <a:pPr>
              <a:lnSpc>
                <a:spcPct val="150000"/>
              </a:lnSpc>
            </a:pPr>
            <a:r>
              <a:rPr lang="en-GB" sz="2200" b="1" dirty="0">
                <a:latin typeface="Calibri" panose="020F0502020204030204" pitchFamily="34" charset="0"/>
                <a:cs typeface="Calibri" panose="020F0502020204030204" pitchFamily="34" charset="0"/>
              </a:rPr>
              <a:t>The API defines the contract for providers and consumers to rely on, i.e. the interface is clearly defined. </a:t>
            </a:r>
          </a:p>
          <a:p>
            <a:pPr>
              <a:lnSpc>
                <a:spcPct val="150000"/>
              </a:lnSpc>
            </a:pPr>
            <a:r>
              <a:rPr lang="en-GB" sz="2200" b="1" dirty="0">
                <a:latin typeface="Calibri" panose="020F0502020204030204" pitchFamily="34" charset="0"/>
                <a:cs typeface="Calibri" panose="020F0502020204030204" pitchFamily="34" charset="0"/>
              </a:rPr>
              <a:t>The contract uses tools such as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to describe the requests and responses of each API. </a:t>
            </a:r>
          </a:p>
          <a:p>
            <a:pPr>
              <a:lnSpc>
                <a:spcPct val="150000"/>
              </a:lnSpc>
            </a:pPr>
            <a:r>
              <a:rPr lang="en-GB" sz="2200" b="1"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pPr>
              <a:lnSpc>
                <a:spcPct val="150000"/>
              </a:lnSpc>
            </a:pPr>
            <a:r>
              <a:rPr lang="en-GB" sz="2200" b="1" dirty="0">
                <a:latin typeface="Calibri" panose="020F0502020204030204" pitchFamily="34" charset="0"/>
                <a:cs typeface="Calibri" panose="020F0502020204030204" pitchFamily="34" charset="0"/>
              </a:rPr>
              <a:t>An API contract helps communicates change. </a:t>
            </a:r>
          </a:p>
          <a:p>
            <a:pPr>
              <a:lnSpc>
                <a:spcPct val="150000"/>
              </a:lnSpc>
            </a:pPr>
            <a:r>
              <a:rPr lang="en-GB" sz="2200" b="1" dirty="0">
                <a:latin typeface="Calibri" panose="020F0502020204030204" pitchFamily="34" charset="0"/>
                <a:cs typeface="Calibri" panose="020F0502020204030204" pitchFamily="34" charset="0"/>
              </a:rPr>
              <a:t>Providing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spec before each new version allows consumers to review the contract before they commit to it. </a:t>
            </a:r>
          </a:p>
          <a:p>
            <a:pPr marL="0" indent="0">
              <a:lnSpc>
                <a:spcPct val="150000"/>
              </a:lnSpc>
              <a:buNone/>
            </a:pPr>
            <a:endParaRPr lang="en-GB" sz="2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214995" y="1466018"/>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This sounds great and all, but if there is no way to enforce a contract, people might not keep it?</a:t>
            </a:r>
          </a:p>
          <a:p>
            <a:pPr>
              <a:lnSpc>
                <a:spcPct val="150000"/>
              </a:lnSpc>
            </a:pP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This can have disastrous consequences.</a:t>
            </a:r>
          </a:p>
          <a:p>
            <a:pPr>
              <a:lnSpc>
                <a:spcPct val="150000"/>
              </a:lnSpc>
            </a:pP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If only there was a way to change this?!?</a:t>
            </a:r>
          </a:p>
          <a:p>
            <a:pPr>
              <a:lnSpc>
                <a:spcPct val="150000"/>
              </a:lnSpc>
            </a:pPr>
            <a:endParaRPr lang="en-GB" sz="24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8204562" y="3018715"/>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This is the way we enforce and validate our contracts.</a:t>
            </a:r>
          </a:p>
          <a:p>
            <a:pPr>
              <a:lnSpc>
                <a:spcPct val="150000"/>
              </a:lnSpc>
            </a:pPr>
            <a:r>
              <a:rPr lang="en-GB" sz="2200" b="1" dirty="0">
                <a:latin typeface="Calibri" panose="020F0502020204030204" pitchFamily="34" charset="0"/>
                <a:cs typeface="Calibri" panose="020F0502020204030204" pitchFamily="34" charset="0"/>
              </a:rPr>
              <a:t>When compared to E2E testing, contract testing enables you to create consistent curves in your pipeline’s speed and complexity that look more like the chart below.</a:t>
            </a:r>
          </a:p>
          <a:p>
            <a:pPr>
              <a:lnSpc>
                <a:spcPct val="150000"/>
              </a:lnSpc>
            </a:pPr>
            <a:r>
              <a:rPr lang="en-GB" sz="2200" b="1" dirty="0">
                <a:latin typeface="Calibri" panose="020F0502020204030204" pitchFamily="34" charset="0"/>
                <a:cs typeface="Calibri" panose="020F0502020204030204" pitchFamily="34" charset="0"/>
              </a:rPr>
              <a:t>And still maintain many of the safety guarantees of E2E tests.</a:t>
            </a:r>
          </a:p>
          <a:p>
            <a:pPr marL="0" indent="0">
              <a:lnSpc>
                <a:spcPct val="150000"/>
              </a:lnSpc>
              <a:buNone/>
            </a:pPr>
            <a:endParaRPr lang="en-GB" sz="2200" b="1"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C8557F60-2684-D17D-5720-255739483E10}"/>
              </a:ext>
            </a:extLst>
          </p:cNvPr>
          <p:cNvGrpSpPr/>
          <p:nvPr/>
        </p:nvGrpSpPr>
        <p:grpSpPr>
          <a:xfrm>
            <a:off x="2826794" y="4300644"/>
            <a:ext cx="6538412" cy="2456822"/>
            <a:chOff x="2545298" y="3744586"/>
            <a:chExt cx="7101401" cy="2723602"/>
          </a:xfrm>
        </p:grpSpPr>
        <p:sp>
          <p:nvSpPr>
            <p:cNvPr id="4" name="Rectangle 3">
              <a:extLst>
                <a:ext uri="{FF2B5EF4-FFF2-40B4-BE49-F238E27FC236}">
                  <a16:creationId xmlns:a16="http://schemas.microsoft.com/office/drawing/2014/main" id="{D974E0A3-3857-7EDF-5F5A-8AF3DBA37885}"/>
                </a:ext>
              </a:extLst>
            </p:cNvPr>
            <p:cNvSpPr/>
            <p:nvPr/>
          </p:nvSpPr>
          <p:spPr>
            <a:xfrm>
              <a:off x="2545298" y="3744586"/>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1" y="3963415"/>
              <a:ext cx="5943454" cy="2285944"/>
            </a:xfrm>
            <a:prstGeom prst="rect">
              <a:avLst/>
            </a:prstGeom>
          </p:spPr>
        </p:pic>
      </p:grpSp>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2" y="1332521"/>
            <a:ext cx="10017327" cy="5098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The main thing that any organisation cares about when it comes to software development is cost.</a:t>
            </a:r>
          </a:p>
          <a:p>
            <a:pPr>
              <a:lnSpc>
                <a:spcPct val="150000"/>
              </a:lnSpc>
            </a:pPr>
            <a:r>
              <a:rPr lang="en-GB" sz="2400" b="1" dirty="0">
                <a:latin typeface="Calibri" panose="020F0502020204030204" pitchFamily="34" charset="0"/>
                <a:cs typeface="Calibri" panose="020F0502020204030204" pitchFamily="34" charset="0"/>
              </a:rPr>
              <a:t>When building a product, your time is probably the biggest cost to an organisation. </a:t>
            </a:r>
          </a:p>
          <a:p>
            <a:pPr>
              <a:lnSpc>
                <a:spcPct val="150000"/>
              </a:lnSpc>
            </a:pPr>
            <a:r>
              <a:rPr lang="en-GB" sz="2400" b="1" dirty="0">
                <a:latin typeface="Calibri" panose="020F0502020204030204" pitchFamily="34" charset="0"/>
                <a:cs typeface="Calibri" panose="020F0502020204030204" pitchFamily="34" charset="0"/>
              </a:rPr>
              <a:t>There will be initial overhead in learning how to use and integrate contract tests in your pipelines.</a:t>
            </a:r>
          </a:p>
          <a:p>
            <a:pPr>
              <a:lnSpc>
                <a:spcPct val="150000"/>
              </a:lnSpc>
            </a:pPr>
            <a:r>
              <a:rPr lang="en-GB" sz="2400" b="1"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631535" y="3429000"/>
            <a:ext cx="3381536" cy="2821075"/>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rial" panose="020B0604020202020204" pitchFamily="34" charset="0"/>
                <a:cs typeface="Arial" panose="020B0604020202020204" pitchFamily="34" charset="0"/>
              </a:rPr>
              <a:t>We will write docs ”</a:t>
            </a:r>
            <a:r>
              <a:rPr lang="en-GB" sz="2000" b="1" i="1" u="sng" dirty="0">
                <a:solidFill>
                  <a:schemeClr val="tx1"/>
                </a:solidFill>
                <a:latin typeface="Arial" panose="020B0604020202020204" pitchFamily="34" charset="0"/>
                <a:cs typeface="Arial" panose="020B0604020202020204" pitchFamily="34" charset="0"/>
              </a:rPr>
              <a:t>when we have time</a:t>
            </a:r>
            <a:r>
              <a:rPr lang="en-GB" sz="2000" dirty="0">
                <a:solidFill>
                  <a:schemeClr val="tx1"/>
                </a:solidFill>
                <a:latin typeface="Arial" panose="020B0604020202020204" pitchFamily="34" charset="0"/>
                <a:cs typeface="Arial" panose="020B0604020202020204" pitchFamily="34" charset="0"/>
              </a:rPr>
              <a:t>”… almost definitely for sure… </a:t>
            </a:r>
            <a:r>
              <a:rPr lang="en-GB" sz="2000" b="1" i="1" u="sng" dirty="0">
                <a:solidFill>
                  <a:schemeClr val="tx1"/>
                </a:solidFill>
                <a:latin typeface="Arial" panose="020B0604020202020204" pitchFamily="34" charset="0"/>
                <a:cs typeface="Arial" panose="020B0604020202020204" pitchFamily="34" charset="0"/>
              </a:rPr>
              <a:t>maybe</a:t>
            </a:r>
            <a:r>
              <a:rPr lang="en-GB" sz="20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8863015" y="1235947"/>
            <a:ext cx="2534584" cy="195292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rial" panose="020B0604020202020204" pitchFamily="34" charset="0"/>
                <a:cs typeface="Arial" panose="020B0604020202020204" pitchFamily="34" charset="0"/>
              </a:rPr>
              <a:t>“Code-first and </a:t>
            </a:r>
            <a:r>
              <a:rPr lang="en-GB" sz="2000" b="1" i="1" u="sng" dirty="0">
                <a:solidFill>
                  <a:schemeClr val="tx1"/>
                </a:solidFill>
                <a:latin typeface="Arial" panose="020B0604020202020204" pitchFamily="34" charset="0"/>
                <a:cs typeface="Arial" panose="020B0604020202020204" pitchFamily="34" charset="0"/>
              </a:rPr>
              <a:t>meh </a:t>
            </a:r>
            <a:r>
              <a:rPr lang="en-GB" sz="20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Given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 and using an </a:t>
            </a:r>
            <a:r>
              <a:rPr lang="en-GB" sz="2400" b="1" u="sng" dirty="0" err="1">
                <a:latin typeface="Calibri" panose="020F0502020204030204" pitchFamily="34" charset="0"/>
                <a:cs typeface="Calibri" panose="020F0502020204030204" pitchFamily="34" charset="0"/>
              </a:rPr>
              <a:t>OpenAPI</a:t>
            </a:r>
            <a:r>
              <a:rPr lang="en-GB" sz="2400" b="1" u="sng" dirty="0">
                <a:latin typeface="Calibri" panose="020F0502020204030204" pitchFamily="34" charset="0"/>
                <a:cs typeface="Calibri" panose="020F0502020204030204" pitchFamily="34" charset="0"/>
              </a:rPr>
              <a:t> Generator</a:t>
            </a:r>
            <a:r>
              <a:rPr lang="en-GB" sz="2400" b="1" dirty="0">
                <a:latin typeface="Calibri" panose="020F0502020204030204" pitchFamily="34" charset="0"/>
                <a:cs typeface="Calibri" panose="020F0502020204030204" pitchFamily="34" charset="0"/>
              </a:rPr>
              <a:t> you can generate</a:t>
            </a:r>
            <a:r>
              <a:rPr lang="bg-BG" sz="2400" b="1" dirty="0">
                <a:latin typeface="Calibri" panose="020F0502020204030204" pitchFamily="34" charset="0"/>
                <a:cs typeface="Calibri" panose="020F0502020204030204" pitchFamily="34" charset="0"/>
              </a:rPr>
              <a:t>:</a:t>
            </a:r>
          </a:p>
          <a:p>
            <a:pPr>
              <a:lnSpc>
                <a:spcPct val="150000"/>
              </a:lnSpc>
            </a:pPr>
            <a:r>
              <a:rPr lang="en-GB" sz="2400" b="1" dirty="0">
                <a:latin typeface="Calibri" panose="020F0502020204030204" pitchFamily="34" charset="0"/>
                <a:cs typeface="Calibri" panose="020F0502020204030204" pitchFamily="34" charset="0"/>
              </a:rPr>
              <a:t>API clients.</a:t>
            </a:r>
          </a:p>
          <a:p>
            <a:pPr>
              <a:lnSpc>
                <a:spcPct val="150000"/>
              </a:lnSpc>
            </a:pPr>
            <a:r>
              <a:rPr lang="en-GB" sz="2400" b="1" dirty="0">
                <a:latin typeface="Calibri" panose="020F0502020204030204" pitchFamily="34" charset="0"/>
                <a:cs typeface="Calibri" panose="020F0502020204030204" pitchFamily="34" charset="0"/>
              </a:rPr>
              <a:t>Server stubs.</a:t>
            </a:r>
          </a:p>
          <a:p>
            <a:pPr>
              <a:lnSpc>
                <a:spcPct val="150000"/>
              </a:lnSpc>
            </a:pPr>
            <a:r>
              <a:rPr lang="en-GB" sz="2400" b="1" dirty="0">
                <a:latin typeface="Calibri" panose="020F0502020204030204" pitchFamily="34" charset="0"/>
                <a:cs typeface="Calibri" panose="020F0502020204030204" pitchFamily="34" charset="0"/>
              </a:rPr>
              <a:t>Documentation.</a:t>
            </a:r>
          </a:p>
          <a:p>
            <a:pPr>
              <a:lnSpc>
                <a:spcPct val="150000"/>
              </a:lnSpc>
            </a:pPr>
            <a:r>
              <a:rPr lang="en-GB" sz="2400" b="1"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410066" y="2090257"/>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914748"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Calibri" panose="020F0502020204030204" pitchFamily="34" charset="0"/>
                <a:cs typeface="Calibri" panose="020F0502020204030204" pitchFamily="34" charset="0"/>
              </a:rPr>
              <a:t>Given an existing code base, and using an </a:t>
            </a:r>
            <a:r>
              <a:rPr lang="en-GB" sz="2400" b="1" u="sng" dirty="0" err="1">
                <a:latin typeface="Calibri" panose="020F0502020204030204" pitchFamily="34" charset="0"/>
                <a:cs typeface="Calibri" panose="020F0502020204030204" pitchFamily="34" charset="0"/>
              </a:rPr>
              <a:t>OpenAPI</a:t>
            </a:r>
            <a:r>
              <a:rPr lang="en-GB" sz="2400" b="1" u="sng" dirty="0">
                <a:latin typeface="Calibri" panose="020F0502020204030204" pitchFamily="34" charset="0"/>
                <a:cs typeface="Calibri" panose="020F0502020204030204" pitchFamily="34" charset="0"/>
              </a:rPr>
              <a:t> Generator</a:t>
            </a:r>
            <a:r>
              <a:rPr lang="en-GB" sz="2400" b="1" dirty="0">
                <a:latin typeface="Calibri" panose="020F0502020204030204" pitchFamily="34" charset="0"/>
                <a:cs typeface="Calibri" panose="020F0502020204030204" pitchFamily="34" charset="0"/>
              </a:rPr>
              <a:t>, generate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a:t>
            </a:r>
            <a:endParaRPr lang="bg-BG" sz="2400" b="1" dirty="0">
              <a:latin typeface="Calibri" panose="020F0502020204030204" pitchFamily="34" charset="0"/>
              <a:cs typeface="Calibri" panose="020F0502020204030204" pitchFamily="34" charset="0"/>
            </a:endParaRPr>
          </a:p>
          <a:p>
            <a:endParaRPr lang="bg-BG" sz="24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779460"/>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5083873" y="954053"/>
            <a:ext cx="6200426" cy="561702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2000" b="1" dirty="0">
                <a:latin typeface="Calibri" panose="020F0502020204030204" pitchFamily="34" charset="0"/>
                <a:cs typeface="Calibri" panose="020F0502020204030204" pitchFamily="34" charset="0"/>
              </a:rPr>
              <a:t>INTRODUCTION</a:t>
            </a:r>
          </a:p>
          <a:p>
            <a:pPr marL="342900" indent="-342900">
              <a:buAutoNum type="arabicPlain"/>
            </a:pPr>
            <a:r>
              <a:rPr lang="de-DE" sz="2000" b="1" dirty="0">
                <a:latin typeface="Calibri" panose="020F0502020204030204" pitchFamily="34" charset="0"/>
                <a:cs typeface="Calibri" panose="020F0502020204030204" pitchFamily="34" charset="0"/>
              </a:rPr>
              <a:t>DESIGN FIRST VS. CODE FIRST</a:t>
            </a:r>
          </a:p>
          <a:p>
            <a:pPr marL="342900" indent="-342900">
              <a:buAutoNum type="arabicPlain"/>
            </a:pPr>
            <a:r>
              <a:rPr lang="de-DE" sz="2000" b="1" dirty="0">
                <a:latin typeface="Calibri" panose="020F0502020204030204" pitchFamily="34" charset="0"/>
                <a:cs typeface="Calibri" panose="020F0502020204030204" pitchFamily="34" charset="0"/>
              </a:rPr>
              <a:t>CODE FIRST</a:t>
            </a:r>
          </a:p>
          <a:p>
            <a:pPr marL="342900" indent="-342900">
              <a:buAutoNum type="arabicPlain"/>
            </a:pPr>
            <a:r>
              <a:rPr lang="en-GB" sz="2000" b="1"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2000" b="1" dirty="0">
                <a:latin typeface="Calibri" panose="020F0502020204030204" pitchFamily="34" charset="0"/>
                <a:cs typeface="Calibri" panose="020F0502020204030204" pitchFamily="34" charset="0"/>
              </a:rPr>
              <a:t>YOUR API IS YOUR CONTRACT</a:t>
            </a:r>
          </a:p>
          <a:p>
            <a:pPr marL="342900" indent="-342900">
              <a:buAutoNum type="arabicPlain"/>
            </a:pPr>
            <a:r>
              <a:rPr lang="en-GB" sz="2000" b="1"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2000" b="1" dirty="0">
                <a:latin typeface="Calibri" panose="020F0502020204030204" pitchFamily="34" charset="0"/>
                <a:cs typeface="Calibri" panose="020F0502020204030204" pitchFamily="34" charset="0"/>
              </a:rPr>
              <a:t>TOOLING</a:t>
            </a:r>
            <a:endParaRPr lang="de-DE" sz="2000" b="1" dirty="0">
              <a:latin typeface="Calibri" panose="020F0502020204030204" pitchFamily="34" charset="0"/>
              <a:cs typeface="Calibri" panose="020F0502020204030204" pitchFamily="34" charset="0"/>
            </a:endParaRPr>
          </a:p>
          <a:p>
            <a:pPr marL="342900" indent="-342900">
              <a:buAutoNum type="arabicPlain"/>
            </a:pPr>
            <a:r>
              <a:rPr lang="en-GB" sz="2000" b="1" dirty="0">
                <a:latin typeface="Calibri" panose="020F0502020204030204" pitchFamily="34" charset="0"/>
                <a:cs typeface="Calibri" panose="020F0502020204030204" pitchFamily="34" charset="0"/>
              </a:rPr>
              <a:t>DEMO Part 1</a:t>
            </a:r>
          </a:p>
          <a:p>
            <a:pPr marL="342900" indent="-342900">
              <a:buAutoNum type="arabicPlain"/>
            </a:pPr>
            <a:r>
              <a:rPr lang="de-DE" sz="2000" b="1"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2000" b="1" dirty="0">
                <a:latin typeface="Calibri" panose="020F0502020204030204" pitchFamily="34" charset="0"/>
                <a:cs typeface="Calibri" panose="020F0502020204030204" pitchFamily="34" charset="0"/>
              </a:rPr>
              <a:t>DEMO Part 2</a:t>
            </a:r>
          </a:p>
          <a:p>
            <a:pPr marL="342900" indent="-342900">
              <a:buAutoNum type="arabicPlain"/>
            </a:pPr>
            <a:r>
              <a:rPr lang="de-DE" sz="2000" b="1" dirty="0">
                <a:latin typeface="Calibri" panose="020F0502020204030204" pitchFamily="34" charset="0"/>
                <a:cs typeface="Calibri" panose="020F0502020204030204" pitchFamily="34" charset="0"/>
              </a:rPr>
              <a:t>CONCLUSIONS</a:t>
            </a:r>
          </a:p>
          <a:p>
            <a:pPr marL="342900" indent="-342900">
              <a:buAutoNum type="arabicPlain"/>
            </a:pPr>
            <a:r>
              <a:rPr lang="de-DE" sz="2000" b="1" dirty="0">
                <a:latin typeface="Calibri" panose="020F0502020204030204" pitchFamily="34" charset="0"/>
                <a:cs typeface="Calibri" panose="020F0502020204030204" pitchFamily="34" charset="0"/>
              </a:rPr>
              <a:t>CLOSING THOUGHTS</a:t>
            </a:r>
          </a:p>
          <a:p>
            <a:pPr marL="342900" indent="-342900">
              <a:buAutoNum type="arabicPlain"/>
            </a:pPr>
            <a:r>
              <a:rPr lang="de-DE" sz="2000" b="1" dirty="0">
                <a:latin typeface="Calibri" panose="020F0502020204030204" pitchFamily="34" charset="0"/>
                <a:cs typeface="Calibri" panose="020F0502020204030204" pitchFamily="34" charset="0"/>
              </a:rPr>
              <a:t>REFERENCES</a:t>
            </a:r>
          </a:p>
          <a:p>
            <a:pPr marL="342900" indent="-342900">
              <a:buAutoNum type="arabicPlain"/>
            </a:pPr>
            <a:r>
              <a:rPr lang="de-DE" sz="2000" b="1"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2045160" y="1263721"/>
            <a:ext cx="9992765" cy="49319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lnSpc>
                <a:spcPct val="150000"/>
              </a:lnSpc>
              <a:buNone/>
            </a:pPr>
            <a:r>
              <a:rPr lang="en-GB" sz="2400" b="1" u="sng" dirty="0">
                <a:latin typeface="Calibri" panose="020F0502020204030204" pitchFamily="34" charset="0"/>
                <a:cs typeface="Calibri" panose="020F0502020204030204" pitchFamily="34" charset="0"/>
              </a:rPr>
              <a:t>Atlassian – Request Validator</a:t>
            </a: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A Java library for validating HTTP request/responses against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specification.</a:t>
            </a:r>
          </a:p>
          <a:p>
            <a:pPr>
              <a:lnSpc>
                <a:spcPct val="150000"/>
              </a:lnSpc>
            </a:pPr>
            <a:r>
              <a:rPr lang="en-GB" sz="2400" b="1"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lnSpc>
                <a:spcPct val="150000"/>
              </a:lnSpc>
              <a:buNone/>
            </a:pPr>
            <a:endParaRPr lang="en-GB" sz="24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182531" y="1445098"/>
            <a:ext cx="9594138" cy="4324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And here are a couple of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validators for the frontend, using </a:t>
            </a:r>
            <a:r>
              <a:rPr lang="en-GB" sz="2400" b="1" dirty="0" err="1">
                <a:latin typeface="Calibri" panose="020F0502020204030204" pitchFamily="34" charset="0"/>
                <a:cs typeface="Calibri" panose="020F0502020204030204" pitchFamily="34" charset="0"/>
              </a:rPr>
              <a:t>ExpressJS</a:t>
            </a:r>
            <a:r>
              <a:rPr lang="en-GB" sz="2400" b="1" dirty="0">
                <a:latin typeface="Calibri" panose="020F0502020204030204" pitchFamily="34" charset="0"/>
                <a:cs typeface="Calibri" panose="020F0502020204030204" pitchFamily="34" charset="0"/>
              </a:rPr>
              <a:t>, which automatically validate API requests and responses based on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a:t>
            </a:r>
          </a:p>
          <a:p>
            <a:pPr>
              <a:lnSpc>
                <a:spcPct val="150000"/>
              </a:lnSpc>
            </a:pPr>
            <a:r>
              <a:rPr lang="en-GB" sz="2400" b="1" dirty="0">
                <a:latin typeface="Calibri" panose="020F0502020204030204" pitchFamily="34" charset="0"/>
                <a:cs typeface="Calibri" panose="020F0502020204030204" pitchFamily="34" charset="0"/>
              </a:rPr>
              <a:t>express-</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-validate (</a:t>
            </a:r>
            <a:r>
              <a:rPr lang="en-GB" sz="24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2400" b="1" dirty="0">
                <a:latin typeface="Calibri" panose="020F0502020204030204" pitchFamily="34" charset="0"/>
                <a:cs typeface="Calibri" panose="020F0502020204030204" pitchFamily="34" charset="0"/>
              </a:rPr>
              <a:t>)</a:t>
            </a:r>
          </a:p>
          <a:p>
            <a:pPr>
              <a:lnSpc>
                <a:spcPct val="150000"/>
              </a:lnSpc>
            </a:pPr>
            <a:r>
              <a:rPr lang="en-GB" sz="2400" b="1" dirty="0">
                <a:latin typeface="Calibri" panose="020F0502020204030204" pitchFamily="34" charset="0"/>
                <a:cs typeface="Calibri" panose="020F0502020204030204" pitchFamily="34" charset="0"/>
              </a:rPr>
              <a:t>express-</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-validator (</a:t>
            </a:r>
            <a:r>
              <a:rPr lang="en-GB" sz="24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2400" b="1" dirty="0">
                <a:latin typeface="Calibri" panose="020F0502020204030204" pitchFamily="34" charset="0"/>
                <a:cs typeface="Calibri" panose="020F0502020204030204" pitchFamily="34" charset="0"/>
              </a:rPr>
              <a:t>)</a:t>
            </a:r>
            <a:endParaRPr lang="bg-BG" sz="2400" b="1" dirty="0">
              <a:latin typeface="Calibri" panose="020F0502020204030204" pitchFamily="34" charset="0"/>
              <a:cs typeface="Calibri" panose="020F0502020204030204" pitchFamily="34" charset="0"/>
            </a:endParaRPr>
          </a:p>
          <a:p>
            <a:pPr marL="0" indent="0">
              <a:lnSpc>
                <a:spcPct val="150000"/>
              </a:lnSpc>
              <a:buNone/>
            </a:pPr>
            <a:endParaRPr lang="en-GB" sz="2400" b="1"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665376" y="1078701"/>
            <a:ext cx="2840246" cy="49000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Java</a:t>
            </a:r>
          </a:p>
          <a:p>
            <a:pPr>
              <a:lnSpc>
                <a:spcPct val="150000"/>
              </a:lnSpc>
            </a:pPr>
            <a:r>
              <a:rPr lang="en-GB" sz="2400" b="1" dirty="0" err="1">
                <a:latin typeface="Calibri" panose="020F0502020204030204" pitchFamily="34" charset="0"/>
                <a:cs typeface="Calibri" panose="020F0502020204030204" pitchFamily="34" charset="0"/>
              </a:rPr>
              <a:t>SpringBoot</a:t>
            </a: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JavaScript</a:t>
            </a:r>
          </a:p>
          <a:p>
            <a:pPr>
              <a:lnSpc>
                <a:spcPct val="150000"/>
              </a:lnSpc>
            </a:pPr>
            <a:r>
              <a:rPr lang="en-GB" sz="2400" b="1" dirty="0">
                <a:latin typeface="Calibri" panose="020F0502020204030204" pitchFamily="34" charset="0"/>
                <a:cs typeface="Calibri" panose="020F0502020204030204" pitchFamily="34" charset="0"/>
              </a:rPr>
              <a:t>TypeScript</a:t>
            </a:r>
          </a:p>
          <a:p>
            <a:pPr>
              <a:lnSpc>
                <a:spcPct val="150000"/>
              </a:lnSpc>
            </a:pPr>
            <a:r>
              <a:rPr lang="en-GB" sz="2400" b="1" dirty="0">
                <a:latin typeface="Calibri" panose="020F0502020204030204" pitchFamily="34" charset="0"/>
                <a:cs typeface="Calibri" panose="020F0502020204030204" pitchFamily="34" charset="0"/>
              </a:rPr>
              <a:t>Angular</a:t>
            </a:r>
          </a:p>
          <a:p>
            <a:pPr>
              <a:lnSpc>
                <a:spcPct val="150000"/>
              </a:lnSpc>
            </a:pPr>
            <a:r>
              <a:rPr lang="en-GB" sz="2400" b="1" dirty="0">
                <a:latin typeface="Calibri" panose="020F0502020204030204" pitchFamily="34" charset="0"/>
                <a:cs typeface="Calibri" panose="020F0502020204030204" pitchFamily="34" charset="0"/>
              </a:rPr>
              <a:t>MongoDB</a:t>
            </a:r>
          </a:p>
          <a:p>
            <a:pPr>
              <a:lnSpc>
                <a:spcPct val="150000"/>
              </a:lnSpc>
            </a:pPr>
            <a:r>
              <a:rPr lang="en-GB" sz="2400" b="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482373" y="1583400"/>
            <a:ext cx="5255286" cy="4028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u="sng" dirty="0">
                <a:latin typeface="Calibri" panose="020F0502020204030204" pitchFamily="34" charset="0"/>
                <a:cs typeface="Calibri" panose="020F0502020204030204" pitchFamily="34" charset="0"/>
              </a:rPr>
              <a:t>The Wolf /Canis Lupus/</a:t>
            </a:r>
          </a:p>
          <a:p>
            <a:endParaRPr lang="en-GB" sz="2400" b="1" dirty="0">
              <a:latin typeface="Calibri" panose="020F0502020204030204" pitchFamily="34" charset="0"/>
              <a:cs typeface="Calibri" panose="020F0502020204030204" pitchFamily="34" charset="0"/>
            </a:endParaRPr>
          </a:p>
          <a:p>
            <a:r>
              <a:rPr lang="en-GB" sz="2400" b="1" dirty="0">
                <a:latin typeface="Calibri" panose="020F0502020204030204" pitchFamily="34" charset="0"/>
                <a:cs typeface="Calibri" panose="020F0502020204030204" pitchFamily="34" charset="0"/>
              </a:rPr>
              <a:t>Represents strength, loyalty, family ties, caring and expresses freedom and fortitude.</a:t>
            </a:r>
          </a:p>
          <a:p>
            <a:endParaRPr lang="en-GB" sz="2400" b="1" dirty="0">
              <a:latin typeface="Calibri" panose="020F0502020204030204" pitchFamily="34" charset="0"/>
              <a:cs typeface="Calibri" panose="020F0502020204030204" pitchFamily="34" charset="0"/>
            </a:endParaRPr>
          </a:p>
          <a:p>
            <a:r>
              <a:rPr lang="en-GB" sz="2400" b="1" dirty="0">
                <a:latin typeface="Calibri" panose="020F0502020204030204" pitchFamily="34" charset="0"/>
                <a:cs typeface="Calibri" panose="020F0502020204030204" pitchFamily="34" charset="0"/>
              </a:rPr>
              <a:t>The Japanese word for wolf, "</a:t>
            </a:r>
            <a:r>
              <a:rPr lang="en-GB" sz="2400" b="1" dirty="0" err="1">
                <a:latin typeface="Calibri" panose="020F0502020204030204" pitchFamily="34" charset="0"/>
                <a:cs typeface="Calibri" panose="020F0502020204030204" pitchFamily="34" charset="0"/>
              </a:rPr>
              <a:t>Ookami</a:t>
            </a:r>
            <a:r>
              <a:rPr lang="en-GB" sz="2400" b="1"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267060" y="781876"/>
            <a:ext cx="9561292" cy="529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Look at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Spec.</a:t>
            </a:r>
          </a:p>
          <a:p>
            <a:pPr>
              <a:lnSpc>
                <a:spcPct val="150000"/>
              </a:lnSpc>
            </a:pPr>
            <a:r>
              <a:rPr lang="en-GB" sz="2200" b="1" dirty="0">
                <a:latin typeface="Calibri" panose="020F0502020204030204" pitchFamily="34" charset="0"/>
                <a:cs typeface="Calibri" panose="020F0502020204030204" pitchFamily="34" charset="0"/>
              </a:rPr>
              <a:t>Use it and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-generator to generate a back-end server in Java and </a:t>
            </a:r>
            <a:r>
              <a:rPr lang="en-GB" sz="2200" b="1" dirty="0" err="1">
                <a:latin typeface="Calibri" panose="020F0502020204030204" pitchFamily="34" charset="0"/>
                <a:cs typeface="Calibri" panose="020F0502020204030204" pitchFamily="34" charset="0"/>
              </a:rPr>
              <a:t>SpringBoot</a:t>
            </a:r>
            <a:r>
              <a:rPr lang="en-GB" sz="2200" b="1" dirty="0">
                <a:latin typeface="Calibri" panose="020F0502020204030204" pitchFamily="34" charset="0"/>
                <a:cs typeface="Calibri" panose="020F0502020204030204" pitchFamily="34" charset="0"/>
              </a:rPr>
              <a:t>.</a:t>
            </a:r>
          </a:p>
          <a:p>
            <a:pPr>
              <a:lnSpc>
                <a:spcPct val="150000"/>
              </a:lnSpc>
            </a:pPr>
            <a:r>
              <a:rPr lang="en-GB" sz="2200" b="1" dirty="0">
                <a:latin typeface="Calibri" panose="020F0502020204030204" pitchFamily="34" charset="0"/>
                <a:cs typeface="Calibri" panose="020F0502020204030204" pitchFamily="34" charset="0"/>
              </a:rPr>
              <a:t>Use it and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-generator to generate a front-end client in JavaScript and Angular.</a:t>
            </a:r>
          </a:p>
          <a:p>
            <a:pPr>
              <a:lnSpc>
                <a:spcPct val="150000"/>
              </a:lnSpc>
            </a:pPr>
            <a:r>
              <a:rPr lang="en-GB" sz="2200" b="1" dirty="0">
                <a:latin typeface="Calibri" panose="020F0502020204030204" pitchFamily="34" charset="0"/>
                <a:cs typeface="Calibri" panose="020F0502020204030204" pitchFamily="34" charset="0"/>
              </a:rPr>
              <a:t>Use Atlassian’s validator to add tests to the back-end server and validate our API.</a:t>
            </a:r>
          </a:p>
          <a:p>
            <a:pPr>
              <a:lnSpc>
                <a:spcPct val="150000"/>
              </a:lnSpc>
            </a:pPr>
            <a:r>
              <a:rPr lang="en-GB" sz="2200" b="1" dirty="0">
                <a:latin typeface="Calibri" panose="020F0502020204030204" pitchFamily="34" charset="0"/>
                <a:cs typeface="Calibri" panose="020F0502020204030204" pitchFamily="34" charset="0"/>
              </a:rPr>
              <a:t>Use express-</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-validate to add tests to the front-end server and validate our API.</a:t>
            </a:r>
          </a:p>
          <a:p>
            <a:pPr>
              <a:lnSpc>
                <a:spcPct val="150000"/>
              </a:lnSpc>
            </a:pPr>
            <a:r>
              <a:rPr lang="en-GB" sz="2200" b="1"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0" y="977780"/>
            <a:ext cx="6185865"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b="1"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b="1"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00058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100" b="1" dirty="0">
                <a:latin typeface="Calibri" panose="020F0502020204030204" pitchFamily="34" charset="0"/>
                <a:cs typeface="Calibri" panose="020F0502020204030204" pitchFamily="34" charset="0"/>
              </a:rPr>
              <a:t>So far, so good…</a:t>
            </a:r>
          </a:p>
          <a:p>
            <a:pPr>
              <a:lnSpc>
                <a:spcPct val="150000"/>
              </a:lnSpc>
            </a:pPr>
            <a:r>
              <a:rPr lang="en-GB" sz="2100" b="1" dirty="0">
                <a:latin typeface="Calibri" panose="020F0502020204030204" pitchFamily="34" charset="0"/>
                <a:cs typeface="Calibri" panose="020F0502020204030204" pitchFamily="34" charset="0"/>
              </a:rPr>
              <a:t>Then you start adding </a:t>
            </a:r>
            <a:r>
              <a:rPr lang="en-GB" sz="2100" b="1" dirty="0" err="1">
                <a:latin typeface="Calibri" panose="020F0502020204030204" pitchFamily="34" charset="0"/>
                <a:cs typeface="Calibri" panose="020F0502020204030204" pitchFamily="34" charset="0"/>
              </a:rPr>
              <a:t>OpenAPI</a:t>
            </a:r>
            <a:r>
              <a:rPr lang="en-GB" sz="2100" b="1" dirty="0">
                <a:latin typeface="Calibri" panose="020F0502020204030204" pitchFamily="34" charset="0"/>
                <a:cs typeface="Calibri" panose="020F0502020204030204" pitchFamily="34" charset="0"/>
              </a:rPr>
              <a:t> in the real world, in a system which has gone through a few life-cycles and you encounter clash of the titans…</a:t>
            </a:r>
          </a:p>
          <a:p>
            <a:pPr>
              <a:lnSpc>
                <a:spcPct val="150000"/>
              </a:lnSpc>
            </a:pPr>
            <a:r>
              <a:rPr lang="en-GB" sz="2100" b="1" dirty="0">
                <a:latin typeface="Calibri" panose="020F0502020204030204" pitchFamily="34" charset="0"/>
                <a:cs typeface="Calibri" panose="020F0502020204030204" pitchFamily="34" charset="0"/>
              </a:rPr>
              <a:t>A Java service application using both Spring REST and JAX-RS in the same code base…</a:t>
            </a:r>
          </a:p>
          <a:p>
            <a:pPr>
              <a:lnSpc>
                <a:spcPct val="150000"/>
              </a:lnSpc>
            </a:pPr>
            <a:r>
              <a:rPr lang="en-GB" sz="2100" b="1" dirty="0">
                <a:latin typeface="Calibri" panose="020F0502020204030204" pitchFamily="34" charset="0"/>
                <a:cs typeface="Calibri" panose="020F0502020204030204" pitchFamily="34" charset="0"/>
              </a:rPr>
              <a:t>And you begin to try and make it work with </a:t>
            </a:r>
            <a:r>
              <a:rPr lang="en-GB" sz="2100" b="1" dirty="0" err="1">
                <a:latin typeface="Calibri" panose="020F0502020204030204" pitchFamily="34" charset="0"/>
                <a:cs typeface="Calibri" panose="020F0502020204030204" pitchFamily="34" charset="0"/>
              </a:rPr>
              <a:t>OpenAPI</a:t>
            </a:r>
            <a:r>
              <a:rPr lang="en-GB" sz="2100" b="1" dirty="0">
                <a:latin typeface="Calibri" panose="020F0502020204030204" pitchFamily="34" charset="0"/>
                <a:cs typeface="Calibri" panose="020F0502020204030204" pitchFamily="34" charset="0"/>
              </a:rPr>
              <a:t> for both…</a:t>
            </a:r>
          </a:p>
          <a:p>
            <a:pPr marL="0" indent="0">
              <a:lnSpc>
                <a:spcPct val="150000"/>
              </a:lnSpc>
              <a:buNone/>
            </a:pPr>
            <a:endParaRPr lang="en-GB" sz="21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6739" y="4167617"/>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Look at a code-to-spec scenario.</a:t>
            </a:r>
          </a:p>
          <a:p>
            <a:pPr>
              <a:lnSpc>
                <a:spcPct val="150000"/>
              </a:lnSpc>
            </a:pPr>
            <a:r>
              <a:rPr lang="en-GB" sz="2400" b="1" dirty="0">
                <a:latin typeface="Calibri" panose="020F0502020204030204" pitchFamily="34" charset="0"/>
                <a:cs typeface="Calibri" panose="020F0502020204030204" pitchFamily="34" charset="0"/>
              </a:rPr>
              <a:t>Try to generate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 files from a Java application using both Spring REST and JAX-RS in the same code base.</a:t>
            </a:r>
          </a:p>
          <a:p>
            <a:pPr>
              <a:lnSpc>
                <a:spcPct val="150000"/>
              </a:lnSpc>
            </a:pPr>
            <a:r>
              <a:rPr lang="en-GB" sz="2400" b="1" dirty="0">
                <a:latin typeface="Calibri" panose="020F0502020204030204" pitchFamily="34" charset="0"/>
                <a:cs typeface="Calibri" panose="020F0502020204030204" pitchFamily="34" charset="0"/>
              </a:rPr>
              <a:t>Highlight some of the difficulties encountered.</a:t>
            </a:r>
          </a:p>
          <a:p>
            <a:pPr>
              <a:lnSpc>
                <a:spcPct val="150000"/>
              </a:lnSpc>
            </a:pPr>
            <a:r>
              <a:rPr lang="en-GB" sz="2400" b="1"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=hB93Apbj5GQ</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=go_9HquFdac</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GitHub Repo:</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7"/>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2428255" y="780529"/>
            <a:ext cx="8745511" cy="586306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sz="2000" b="1" dirty="0">
                <a:solidFill>
                  <a:schemeClr val="tx1">
                    <a:lumMod val="95000"/>
                  </a:schemeClr>
                </a:solidFill>
                <a:latin typeface="Calibri" panose="020F0502020204030204" pitchFamily="34" charset="0"/>
                <a:cs typeface="Calibri" panose="020F0502020204030204" pitchFamily="34" charset="0"/>
              </a:rPr>
              <a:t>Nowadays, when hybrid working is more widespread than before, having a common, simple medium of communication such as an </a:t>
            </a:r>
            <a:r>
              <a:rPr lang="en-GB" sz="2000" b="1" dirty="0" err="1">
                <a:solidFill>
                  <a:schemeClr val="tx1">
                    <a:lumMod val="95000"/>
                  </a:schemeClr>
                </a:solidFill>
                <a:latin typeface="Calibri" panose="020F0502020204030204" pitchFamily="34" charset="0"/>
                <a:cs typeface="Calibri" panose="020F0502020204030204" pitchFamily="34" charset="0"/>
              </a:rPr>
              <a:t>OpenAPI</a:t>
            </a:r>
            <a:r>
              <a:rPr lang="en-GB" sz="2000" b="1"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p>
          <a:p>
            <a:pPr>
              <a:lnSpc>
                <a:spcPct val="150000"/>
              </a:lnSpc>
            </a:pPr>
            <a:r>
              <a:rPr lang="en-GB" sz="2000" b="1" dirty="0">
                <a:solidFill>
                  <a:schemeClr val="tx1">
                    <a:lumMod val="95000"/>
                  </a:schemeClr>
                </a:solidFill>
                <a:latin typeface="Calibri" panose="020F0502020204030204" pitchFamily="34" charset="0"/>
                <a:cs typeface="Calibri" panose="020F0502020204030204" pitchFamily="34" charset="0"/>
              </a:rPr>
              <a:t>Things get</a:t>
            </a:r>
            <a:r>
              <a:rPr lang="bg-BG" sz="2000" b="1" dirty="0">
                <a:solidFill>
                  <a:schemeClr val="tx1">
                    <a:lumMod val="95000"/>
                  </a:schemeClr>
                </a:solidFill>
                <a:latin typeface="Calibri" panose="020F0502020204030204" pitchFamily="34" charset="0"/>
                <a:cs typeface="Calibri" panose="020F0502020204030204" pitchFamily="34" charset="0"/>
              </a:rPr>
              <a:t> </a:t>
            </a:r>
            <a:r>
              <a:rPr lang="en-GB" sz="2000" b="1"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p>
          <a:p>
            <a:pPr marL="285750" lvl="2" indent="-285750">
              <a:lnSpc>
                <a:spcPct val="150000"/>
              </a:lnSpc>
              <a:buClr>
                <a:schemeClr val="tx1"/>
              </a:buClr>
              <a:buFont typeface="Arial" panose="020B0604020202020204" pitchFamily="34" charset="0"/>
              <a:buChar char="•"/>
            </a:pPr>
            <a:r>
              <a:rPr lang="en-GB" sz="2000" b="1"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Generate </a:t>
            </a:r>
            <a:r>
              <a:rPr lang="de-DE" sz="2000" b="1" dirty="0" err="1">
                <a:solidFill>
                  <a:schemeClr val="tx1">
                    <a:lumMod val="95000"/>
                  </a:schemeClr>
                </a:solidFill>
                <a:latin typeface="Calibri" panose="020F0502020204030204" pitchFamily="34" charset="0"/>
                <a:cs typeface="Calibri" panose="020F0502020204030204" pitchFamily="34" charset="0"/>
              </a:rPr>
              <a:t>clients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servers</a:t>
            </a:r>
            <a:r>
              <a:rPr lang="de-DE" sz="2000" b="1" dirty="0">
                <a:solidFill>
                  <a:schemeClr val="tx1">
                    <a:lumMod val="95000"/>
                  </a:schemeClr>
                </a:solidFill>
                <a:latin typeface="Calibri" panose="020F0502020204030204" pitchFamily="34" charset="0"/>
                <a:cs typeface="Calibri" panose="020F0502020204030204" pitchFamily="34" charset="0"/>
              </a:rPr>
              <a:t>, and </a:t>
            </a:r>
            <a:r>
              <a:rPr lang="de-DE" sz="2000" b="1" dirty="0" err="1">
                <a:solidFill>
                  <a:schemeClr val="tx1">
                    <a:lumMod val="95000"/>
                  </a:schemeClr>
                </a:solidFill>
                <a:latin typeface="Calibri" panose="020F0502020204030204" pitchFamily="34" charset="0"/>
                <a:cs typeface="Calibri" panose="020F0502020204030204" pitchFamily="34" charset="0"/>
              </a:rPr>
              <a:t>documentation</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Put </a:t>
            </a:r>
            <a:r>
              <a:rPr lang="de-DE" sz="2000" b="1" dirty="0" err="1">
                <a:solidFill>
                  <a:schemeClr val="tx1">
                    <a:lumMod val="95000"/>
                  </a:schemeClr>
                </a:solidFill>
                <a:latin typeface="Calibri" panose="020F0502020204030204" pitchFamily="34" charset="0"/>
                <a:cs typeface="Calibri" panose="020F0502020204030204" pitchFamily="34" charset="0"/>
              </a:rPr>
              <a:t>your</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developers</a:t>
            </a:r>
            <a:r>
              <a:rPr lang="de-DE" sz="2000" b="1" dirty="0">
                <a:solidFill>
                  <a:schemeClr val="tx1">
                    <a:lumMod val="95000"/>
                  </a:schemeClr>
                </a:solidFill>
                <a:latin typeface="Calibri" panose="020F0502020204030204" pitchFamily="34" charset="0"/>
                <a:cs typeface="Calibri" panose="020F0502020204030204" pitchFamily="34" charset="0"/>
              </a:rPr>
              <a:t> and </a:t>
            </a:r>
            <a:r>
              <a:rPr lang="de-DE" sz="2000" b="1" dirty="0" err="1">
                <a:solidFill>
                  <a:schemeClr val="tx1">
                    <a:lumMod val="95000"/>
                  </a:schemeClr>
                </a:solidFill>
                <a:latin typeface="Calibri" panose="020F0502020204030204" pitchFamily="34" charset="0"/>
                <a:cs typeface="Calibri" panose="020F0502020204030204" pitchFamily="34" charset="0"/>
              </a:rPr>
              <a:t>client</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first</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Have</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Automatic</a:t>
            </a:r>
            <a:r>
              <a:rPr lang="de-DE" sz="2000" b="1" dirty="0">
                <a:solidFill>
                  <a:schemeClr val="tx1">
                    <a:lumMod val="95000"/>
                  </a:schemeClr>
                </a:solidFill>
                <a:latin typeface="Calibri" panose="020F0502020204030204" pitchFamily="34" charset="0"/>
                <a:cs typeface="Calibri" panose="020F0502020204030204" pitchFamily="34" charset="0"/>
              </a:rPr>
              <a:t>, Fail-fast, API Validation </a:t>
            </a:r>
            <a:r>
              <a:rPr lang="de-DE" sz="2000" b="1" dirty="0" err="1">
                <a:solidFill>
                  <a:schemeClr val="tx1">
                    <a:lumMod val="95000"/>
                  </a:schemeClr>
                </a:solidFill>
                <a:latin typeface="Calibri" panose="020F0502020204030204" pitchFamily="34" charset="0"/>
                <a:cs typeface="Calibri" panose="020F0502020204030204" pitchFamily="34" charset="0"/>
              </a:rPr>
              <a:t>tests</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Is</a:t>
            </a:r>
            <a:r>
              <a:rPr lang="de-DE" sz="2000" b="1" dirty="0">
                <a:solidFill>
                  <a:schemeClr val="tx1">
                    <a:lumMod val="95000"/>
                  </a:schemeClr>
                </a:solidFill>
                <a:latin typeface="Calibri" panose="020F0502020204030204" pitchFamily="34" charset="0"/>
                <a:cs typeface="Calibri" panose="020F0502020204030204" pitchFamily="34" charset="0"/>
              </a:rPr>
              <a:t> Cross-</a:t>
            </a:r>
            <a:r>
              <a:rPr lang="de-DE" sz="2000" b="1" dirty="0" err="1">
                <a:solidFill>
                  <a:schemeClr val="tx1">
                    <a:lumMod val="95000"/>
                  </a:schemeClr>
                </a:solidFill>
                <a:latin typeface="Calibri" panose="020F0502020204030204" pitchFamily="34" charset="0"/>
                <a:cs typeface="Calibri" panose="020F0502020204030204" pitchFamily="34" charset="0"/>
              </a:rPr>
              <a:t>Platform</a:t>
            </a:r>
            <a:r>
              <a:rPr lang="de-DE" sz="2000" b="1" dirty="0">
                <a:solidFill>
                  <a:schemeClr val="tx1">
                    <a:lumMod val="95000"/>
                  </a:schemeClr>
                </a:solidFill>
                <a:latin typeface="Calibri" panose="020F0502020204030204" pitchFamily="34" charset="0"/>
                <a:cs typeface="Calibri" panose="020F0502020204030204" pitchFamily="34" charset="0"/>
              </a:rPr>
              <a:t> and Language </a:t>
            </a:r>
            <a:r>
              <a:rPr lang="de-DE" sz="2000" b="1" dirty="0" err="1">
                <a:solidFill>
                  <a:schemeClr val="tx1">
                    <a:lumMod val="95000"/>
                  </a:schemeClr>
                </a:solidFill>
                <a:latin typeface="Calibri" panose="020F0502020204030204" pitchFamily="34" charset="0"/>
                <a:cs typeface="Calibri" panose="020F0502020204030204" pitchFamily="34" charset="0"/>
              </a:rPr>
              <a:t>Agnostic</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Is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both</a:t>
            </a:r>
            <a:r>
              <a:rPr lang="de-DE" sz="2000" b="1" dirty="0">
                <a:solidFill>
                  <a:schemeClr val="tx1">
                    <a:lumMod val="95000"/>
                  </a:schemeClr>
                </a:solidFill>
                <a:latin typeface="Calibri" panose="020F0502020204030204" pitchFamily="34" charset="0"/>
                <a:cs typeface="Calibri" panose="020F0502020204030204" pitchFamily="34" charset="0"/>
              </a:rPr>
              <a:t> human and </a:t>
            </a:r>
            <a:r>
              <a:rPr lang="de-DE" sz="2000" b="1" dirty="0" err="1">
                <a:solidFill>
                  <a:schemeClr val="tx1">
                    <a:lumMod val="95000"/>
                  </a:schemeClr>
                </a:solidFill>
                <a:latin typeface="Calibri" panose="020F0502020204030204" pitchFamily="34" charset="0"/>
                <a:cs typeface="Calibri" panose="020F0502020204030204" pitchFamily="34" charset="0"/>
              </a:rPr>
              <a:t>machine</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readable</a:t>
            </a:r>
            <a:r>
              <a:rPr lang="de-DE" sz="2000" b="1" dirty="0">
                <a:solidFill>
                  <a:schemeClr val="tx1">
                    <a:lumMod val="95000"/>
                  </a:schemeClr>
                </a:solidFill>
                <a:latin typeface="Calibri" panose="020F0502020204030204" pitchFamily="34" charset="0"/>
                <a:cs typeface="Calibri" panose="020F0502020204030204" pitchFamily="34" charset="0"/>
              </a:rPr>
              <a:t> in YAML </a:t>
            </a:r>
            <a:r>
              <a:rPr lang="de-DE" sz="2000" b="1" dirty="0" err="1">
                <a:solidFill>
                  <a:schemeClr val="tx1">
                    <a:lumMod val="95000"/>
                  </a:schemeClr>
                </a:solidFill>
                <a:latin typeface="Calibri" panose="020F0502020204030204" pitchFamily="34" charset="0"/>
                <a:cs typeface="Calibri" panose="020F0502020204030204" pitchFamily="34" charset="0"/>
              </a:rPr>
              <a:t>or</a:t>
            </a:r>
            <a:r>
              <a:rPr lang="de-DE" sz="2000" b="1" dirty="0">
                <a:solidFill>
                  <a:schemeClr val="tx1">
                    <a:lumMod val="95000"/>
                  </a:schemeClr>
                </a:solidFill>
                <a:latin typeface="Calibri" panose="020F0502020204030204" pitchFamily="34" charset="0"/>
                <a:cs typeface="Calibri" panose="020F0502020204030204" pitchFamily="34" charset="0"/>
              </a:rPr>
              <a:t> JSON</a:t>
            </a: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Speeds </a:t>
            </a:r>
            <a:r>
              <a:rPr lang="de-DE" sz="2000" b="1" dirty="0" err="1">
                <a:solidFill>
                  <a:schemeClr val="tx1">
                    <a:lumMod val="95000"/>
                  </a:schemeClr>
                </a:solidFill>
                <a:latin typeface="Calibri" panose="020F0502020204030204" pitchFamily="34" charset="0"/>
                <a:cs typeface="Calibri" panose="020F0502020204030204" pitchFamily="34" charset="0"/>
              </a:rPr>
              <a:t>up</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development</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Reduces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costs</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0" lvl="2">
              <a:lnSpc>
                <a:spcPct val="150000"/>
              </a:lnSpc>
              <a:buClr>
                <a:schemeClr val="tx1"/>
              </a:buClr>
            </a:pPr>
            <a:endParaRPr lang="de-DE" sz="2000" b="1" dirty="0">
              <a:solidFill>
                <a:schemeClr val="tx1">
                  <a:lumMod val="9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3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3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additive="base">
                                        <p:cTn id="35"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 calcmode="lin" valueType="num">
                                      <p:cBhvr additive="base">
                                        <p:cTn id="53"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anim calcmode="lin" valueType="num">
                                      <p:cBhvr additive="base">
                                        <p:cTn id="59"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7"/>
          <a:stretch>
            <a:fillRect/>
          </a:stretch>
        </p:blipFill>
        <p:spPr>
          <a:xfrm>
            <a:off x="11326941" y="0"/>
            <a:ext cx="865059" cy="866981"/>
          </a:xfrm>
          <a:prstGeom prst="rect">
            <a:avLst/>
          </a:prstGeom>
        </p:spPr>
      </p:pic>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2301073" y="708780"/>
            <a:ext cx="9609123"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1800" b="1" u="sng" dirty="0">
                <a:latin typeface="Calibri" panose="020F0502020204030204" pitchFamily="34" charset="0"/>
                <a:cs typeface="Calibri" panose="020F0502020204030204" pitchFamily="34" charset="0"/>
              </a:rPr>
              <a:t>Things we have to keep in mind:</a:t>
            </a:r>
          </a:p>
          <a:p>
            <a:pPr>
              <a:lnSpc>
                <a:spcPct val="150000"/>
              </a:lnSpc>
            </a:pPr>
            <a:r>
              <a:rPr lang="en-GB" sz="1800" b="1" dirty="0">
                <a:latin typeface="Calibri" panose="020F0502020204030204" pitchFamily="34" charset="0"/>
                <a:cs typeface="Calibri" panose="020F0502020204030204" pitchFamily="34" charset="0"/>
              </a:rPr>
              <a:t>Even when you start with API-first, you eventually end up generating the spec from the code. This happens because over time when the code base matures it evolves in different ways and often manipulating the spec manually becomes difficult, tedious and time-consuming. Moving to code-to-spec generation is the natural progression of an API First project in it's lifecycle.</a:t>
            </a:r>
          </a:p>
          <a:p>
            <a:pPr>
              <a:lnSpc>
                <a:spcPct val="150000"/>
              </a:lnSpc>
            </a:pPr>
            <a:r>
              <a:rPr lang="en-GB" sz="1800" b="1" dirty="0">
                <a:latin typeface="Calibri" panose="020F0502020204030204" pitchFamily="34" charset="0"/>
                <a:cs typeface="Calibri" panose="020F0502020204030204" pitchFamily="34" charset="0"/>
              </a:rPr>
              <a:t>The </a:t>
            </a:r>
            <a:r>
              <a:rPr lang="en-GB" sz="1800" b="1" dirty="0" err="1">
                <a:latin typeface="Calibri" panose="020F0502020204030204" pitchFamily="34" charset="0"/>
                <a:cs typeface="Calibri" panose="020F0502020204030204" pitchFamily="34" charset="0"/>
              </a:rPr>
              <a:t>OpenAPI</a:t>
            </a:r>
            <a:r>
              <a:rPr lang="en-GB" sz="1800" b="1" dirty="0">
                <a:latin typeface="Calibri" panose="020F0502020204030204" pitchFamily="34" charset="0"/>
                <a:cs typeface="Calibri" panose="020F0502020204030204" pitchFamily="34" charset="0"/>
              </a:rPr>
              <a:t> tools are getting better, but still need more development, at least when it comes to Java.</a:t>
            </a:r>
          </a:p>
          <a:p>
            <a:pPr>
              <a:lnSpc>
                <a:spcPct val="150000"/>
              </a:lnSpc>
            </a:pPr>
            <a:r>
              <a:rPr lang="en-GB" sz="1800" b="1" dirty="0">
                <a:latin typeface="Calibri" panose="020F0502020204030204" pitchFamily="34" charset="0"/>
                <a:cs typeface="Calibri" panose="020F0502020204030204" pitchFamily="34" charset="0"/>
              </a:rPr>
              <a:t>They work for simple use cases, but become unusable for more complex scenarios.</a:t>
            </a:r>
          </a:p>
          <a:p>
            <a:pPr>
              <a:lnSpc>
                <a:spcPct val="150000"/>
              </a:lnSpc>
            </a:pPr>
            <a:r>
              <a:rPr lang="en-GB" sz="1800" b="1" dirty="0">
                <a:latin typeface="Calibri" panose="020F0502020204030204" pitchFamily="34" charset="0"/>
                <a:cs typeface="Calibri" panose="020F0502020204030204" pitchFamily="34" charset="0"/>
              </a:rPr>
              <a:t>A lot of them have vulnerabilities or compatibility issues due to lack of maintenance.</a:t>
            </a:r>
            <a:endParaRPr lang="en-GB" sz="1800" b="1" dirty="0">
              <a:solidFill>
                <a:schemeClr val="bg1"/>
              </a:solidFill>
              <a:latin typeface="Calibri" panose="020F0502020204030204" pitchFamily="34" charset="0"/>
              <a:cs typeface="Calibri" panose="020F0502020204030204" pitchFamily="34" charset="0"/>
            </a:endParaRPr>
          </a:p>
          <a:p>
            <a:pPr>
              <a:lnSpc>
                <a:spcPct val="150000"/>
              </a:lnSpc>
            </a:pPr>
            <a:r>
              <a:rPr lang="en-GB" sz="1800" b="1" dirty="0">
                <a:latin typeface="Calibri" panose="020F0502020204030204" pitchFamily="34" charset="0"/>
                <a:cs typeface="Calibri" panose="020F0502020204030204" pitchFamily="34" charset="0"/>
              </a:rPr>
              <a:t>Most of them are open source, so any contributions from the community are welcome for the greater good.</a:t>
            </a:r>
          </a:p>
          <a:p>
            <a:pPr>
              <a:lnSpc>
                <a:spcPct val="150000"/>
              </a:lnSpc>
            </a:pPr>
            <a:r>
              <a:rPr lang="en-GB" sz="1800" b="1" dirty="0">
                <a:latin typeface="Calibri" panose="020F0502020204030204" pitchFamily="34" charset="0"/>
                <a:cs typeface="Calibri" panose="020F0502020204030204" pitchFamily="34" charset="0"/>
              </a:rPr>
              <a:t>Try not to mix REST standards like Spring REST and JAX-RS in the same codebase…</a:t>
            </a:r>
          </a:p>
        </p:txBody>
      </p:sp>
    </p:spTree>
    <p:extLst>
      <p:ext uri="{BB962C8B-B14F-4D97-AF65-F5344CB8AC3E}">
        <p14:creationId xmlns:p14="http://schemas.microsoft.com/office/powerpoint/2010/main" val="205569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7" y="-13790"/>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4084600" y="993404"/>
            <a:ext cx="5795996" cy="356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latin typeface="Calibri" panose="020F0502020204030204" pitchFamily="34" charset="0"/>
                <a:cs typeface="Calibri" panose="020F0502020204030204" pitchFamily="34" charset="0"/>
              </a:rPr>
              <a:t>I would like to leave you with some lyrics from the song </a:t>
            </a:r>
            <a:r>
              <a:rPr lang="en-GB" sz="2400" b="1" i="1" dirty="0">
                <a:latin typeface="Calibri" panose="020F0502020204030204" pitchFamily="34" charset="0"/>
                <a:cs typeface="Calibri" panose="020F0502020204030204" pitchFamily="34" charset="0"/>
              </a:rPr>
              <a:t>“</a:t>
            </a:r>
            <a:r>
              <a:rPr lang="en-GB" sz="2400" b="1" i="1" dirty="0">
                <a:solidFill>
                  <a:srgbClr val="FFFF00"/>
                </a:solidFill>
                <a:latin typeface="Calibri" panose="020F0502020204030204" pitchFamily="34" charset="0"/>
                <a:cs typeface="Calibri" panose="020F0502020204030204" pitchFamily="34" charset="0"/>
              </a:rPr>
              <a:t>Everything Counts</a:t>
            </a:r>
            <a:r>
              <a:rPr lang="en-GB" sz="2400" b="1" i="1" dirty="0">
                <a:latin typeface="Calibri" panose="020F0502020204030204" pitchFamily="34" charset="0"/>
                <a:cs typeface="Calibri" panose="020F0502020204030204" pitchFamily="34" charset="0"/>
              </a:rPr>
              <a:t>”</a:t>
            </a:r>
            <a:r>
              <a:rPr lang="en-GB" sz="2400" dirty="0">
                <a:latin typeface="Calibri" panose="020F0502020204030204" pitchFamily="34" charset="0"/>
                <a:cs typeface="Calibri" panose="020F0502020204030204" pitchFamily="34" charset="0"/>
              </a:rPr>
              <a:t> by </a:t>
            </a:r>
            <a:r>
              <a:rPr lang="en-GB" sz="2400" b="1" i="1" dirty="0">
                <a:solidFill>
                  <a:srgbClr val="FFFF00"/>
                </a:solidFill>
                <a:latin typeface="Calibri" panose="020F0502020204030204" pitchFamily="34" charset="0"/>
                <a:cs typeface="Calibri" panose="020F0502020204030204" pitchFamily="34" charset="0"/>
              </a:rPr>
              <a:t>Depeche Mode</a:t>
            </a:r>
            <a:r>
              <a:rPr lang="en-GB" sz="2400" dirty="0">
                <a:latin typeface="Calibri" panose="020F0502020204030204" pitchFamily="34" charset="0"/>
                <a:cs typeface="Calibri" panose="020F0502020204030204" pitchFamily="34" charset="0"/>
              </a:rPr>
              <a:t>:</a:t>
            </a:r>
          </a:p>
          <a:p>
            <a:pPr marL="0" indent="0" algn="ctr">
              <a:buNone/>
            </a:pPr>
            <a:r>
              <a:rPr lang="en-GB" sz="2400" dirty="0">
                <a:latin typeface="Calibri" panose="020F0502020204030204" pitchFamily="34" charset="0"/>
                <a:cs typeface="Calibri" panose="020F0502020204030204" pitchFamily="34" charset="0"/>
              </a:rPr>
              <a:t>"The handshake seals the </a:t>
            </a:r>
            <a:r>
              <a:rPr lang="en-GB" sz="2400" b="1" i="1" u="sng" dirty="0">
                <a:solidFill>
                  <a:srgbClr val="FFFF00"/>
                </a:solidFill>
                <a:latin typeface="Calibri" panose="020F0502020204030204" pitchFamily="34" charset="0"/>
                <a:cs typeface="Calibri" panose="020F0502020204030204" pitchFamily="34" charset="0"/>
              </a:rPr>
              <a:t>contract</a:t>
            </a:r>
          </a:p>
          <a:p>
            <a:pPr marL="0" indent="0" algn="ctr">
              <a:buNone/>
            </a:pPr>
            <a:r>
              <a:rPr lang="en-GB" sz="2400" dirty="0">
                <a:latin typeface="Calibri" panose="020F0502020204030204" pitchFamily="34" charset="0"/>
                <a:cs typeface="Calibri" panose="020F0502020204030204" pitchFamily="34" charset="0"/>
              </a:rPr>
              <a:t>From the </a:t>
            </a:r>
            <a:r>
              <a:rPr lang="en-GB" sz="2400" b="1" i="1" u="sng" dirty="0">
                <a:solidFill>
                  <a:srgbClr val="FFFF00"/>
                </a:solidFill>
                <a:latin typeface="Calibri" panose="020F0502020204030204" pitchFamily="34" charset="0"/>
                <a:cs typeface="Calibri" panose="020F0502020204030204" pitchFamily="34" charset="0"/>
              </a:rPr>
              <a:t>contract</a:t>
            </a:r>
            <a:r>
              <a:rPr lang="en-GB" sz="2400" dirty="0">
                <a:latin typeface="Calibri" panose="020F0502020204030204" pitchFamily="34" charset="0"/>
                <a:cs typeface="Calibri" panose="020F0502020204030204" pitchFamily="34" charset="0"/>
              </a:rPr>
              <a:t> there’s no turning back…</a:t>
            </a:r>
          </a:p>
          <a:p>
            <a:pPr marL="0" indent="0" algn="ctr">
              <a:buNone/>
            </a:pPr>
            <a:r>
              <a:rPr lang="en-GB" sz="2400" dirty="0">
                <a:latin typeface="Calibri" panose="020F0502020204030204" pitchFamily="34" charset="0"/>
                <a:cs typeface="Calibri" panose="020F0502020204030204" pitchFamily="34" charset="0"/>
              </a:rPr>
              <a:t>The holiday was fun-packed</a:t>
            </a:r>
          </a:p>
          <a:p>
            <a:pPr marL="0" indent="0" algn="ctr">
              <a:buNone/>
            </a:pPr>
            <a:r>
              <a:rPr lang="en-GB" sz="2400" b="1" i="1" u="sng" dirty="0">
                <a:solidFill>
                  <a:srgbClr val="FFFF00"/>
                </a:solidFill>
                <a:latin typeface="Calibri" panose="020F0502020204030204" pitchFamily="34" charset="0"/>
                <a:cs typeface="Calibri" panose="020F0502020204030204" pitchFamily="34" charset="0"/>
              </a:rPr>
              <a:t>The contract, still intact</a:t>
            </a:r>
            <a:r>
              <a:rPr lang="en-GB" sz="2400" dirty="0">
                <a:latin typeface="Calibri" panose="020F0502020204030204" pitchFamily="34" charset="0"/>
                <a:cs typeface="Calibri" panose="020F0502020204030204" pitchFamily="34" charset="0"/>
              </a:rPr>
              <a:t>…”</a:t>
            </a:r>
          </a:p>
          <a:p>
            <a:pPr marL="0" indent="0" algn="ctr">
              <a:buNone/>
            </a:pPr>
            <a:endParaRPr lang="en-GB"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6000" y="4011272"/>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4900" y="5651026"/>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2970" y="4825553"/>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808460"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endParaRPr lang="en-GB" sz="1800" dirty="0">
              <a:latin typeface="Calibri" panose="020F0502020204030204" pitchFamily="34" charset="0"/>
              <a:cs typeface="Calibri" panose="020F0502020204030204" pitchFamily="34" charset="0"/>
            </a:endParaRPr>
          </a:p>
          <a:p>
            <a:pPr marL="0" indent="0" algn="ctr">
              <a:buNone/>
            </a:pPr>
            <a:r>
              <a:rPr lang="en-GB" sz="2000" b="1" dirty="0">
                <a:latin typeface="Calibri" panose="020F0502020204030204" pitchFamily="34" charset="0"/>
                <a:cs typeface="Calibri" panose="020F0502020204030204" pitchFamily="34" charset="0"/>
              </a:rPr>
              <a:t>A parody of </a:t>
            </a:r>
            <a:r>
              <a:rPr lang="en-GB" sz="2000" b="1" dirty="0">
                <a:solidFill>
                  <a:srgbClr val="FFFF00"/>
                </a:solidFill>
                <a:latin typeface="Calibri" panose="020F0502020204030204" pitchFamily="34" charset="0"/>
                <a:cs typeface="Calibri" panose="020F0502020204030204" pitchFamily="34" charset="0"/>
              </a:rPr>
              <a:t>Jon Bon Jovi’s</a:t>
            </a:r>
            <a:r>
              <a:rPr lang="en-GB" sz="2000" b="1" dirty="0">
                <a:latin typeface="Calibri" panose="020F0502020204030204" pitchFamily="34" charset="0"/>
                <a:cs typeface="Calibri" panose="020F0502020204030204" pitchFamily="34" charset="0"/>
              </a:rPr>
              <a:t> ‘</a:t>
            </a:r>
            <a:r>
              <a:rPr lang="en-GB" sz="2000" b="1" dirty="0">
                <a:solidFill>
                  <a:srgbClr val="FFFF00"/>
                </a:solidFill>
                <a:latin typeface="Calibri" panose="020F0502020204030204" pitchFamily="34" charset="0"/>
                <a:cs typeface="Calibri" panose="020F0502020204030204" pitchFamily="34" charset="0"/>
              </a:rPr>
              <a:t>You Give Love a Bad Name’</a:t>
            </a:r>
            <a:r>
              <a:rPr lang="en-GB" sz="2000" b="1" dirty="0">
                <a:latin typeface="Calibri" panose="020F0502020204030204" pitchFamily="34" charset="0"/>
                <a:cs typeface="Calibri" panose="020F0502020204030204" pitchFamily="34" charset="0"/>
              </a:rPr>
              <a:t> about hypermedia APIs by </a:t>
            </a:r>
            <a:r>
              <a:rPr lang="en-GB" sz="2000" b="1" dirty="0">
                <a:solidFill>
                  <a:srgbClr val="FFFF00"/>
                </a:solidFill>
                <a:latin typeface="Calibri" panose="020F0502020204030204" pitchFamily="34" charset="0"/>
                <a:cs typeface="Calibri" panose="020F0502020204030204" pitchFamily="34" charset="0"/>
              </a:rPr>
              <a:t>Dylan Beattie</a:t>
            </a:r>
            <a:r>
              <a:rPr lang="en-GB" sz="2000" b="1" dirty="0">
                <a:latin typeface="Calibri" panose="020F0502020204030204" pitchFamily="34" charset="0"/>
                <a:cs typeface="Calibri" panose="020F0502020204030204" pitchFamily="34" charset="0"/>
              </a:rPr>
              <a:t>.</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promised me JSON, then sent XML... "</a:t>
            </a:r>
            <a:endParaRPr lang="en-GB" sz="20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20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20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2000" b="1" dirty="0">
              <a:solidFill>
                <a:srgbClr val="FFFF00"/>
              </a:solidFill>
              <a:latin typeface="Calibri" panose="020F0502020204030204" pitchFamily="34" charset="0"/>
              <a:cs typeface="Calibri" panose="020F0502020204030204" pitchFamily="34" charset="0"/>
            </a:endParaRPr>
          </a:p>
          <a:p>
            <a:pPr marL="0" indent="0" algn="ctr">
              <a:buNone/>
            </a:pPr>
            <a:r>
              <a:rPr lang="en-GB" sz="20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2000" b="1"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a:t>
            </a:r>
            <a:r>
              <a:rPr lang="en-GB" sz="2000" b="1" dirty="0">
                <a:solidFill>
                  <a:srgbClr val="FFFF00"/>
                </a:solidFill>
                <a:latin typeface="Calibri" panose="020F0502020204030204" pitchFamily="34" charset="0"/>
                <a:cs typeface="Calibri" panose="020F0502020204030204" pitchFamily="34" charset="0"/>
              </a:rPr>
              <a:t>59</a:t>
            </a: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9035682" y="2383971"/>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684039" y="1262447"/>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1189811" y="2601266"/>
            <a:ext cx="3510325" cy="1519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2400" b="1" i="1" dirty="0">
                <a:latin typeface="Calibri" panose="020F0502020204030204" pitchFamily="34" charset="0"/>
                <a:cs typeface="Calibri" panose="020F0502020204030204" pitchFamily="34" charset="0"/>
              </a:rPr>
              <a:t>Can you use </a:t>
            </a:r>
            <a:r>
              <a:rPr lang="en-GB" sz="2400" b="1" i="1" dirty="0" err="1">
                <a:latin typeface="Calibri" panose="020F0502020204030204" pitchFamily="34" charset="0"/>
                <a:cs typeface="Calibri" panose="020F0502020204030204" pitchFamily="34" charset="0"/>
              </a:rPr>
              <a:t>OpenAPI</a:t>
            </a:r>
            <a:r>
              <a:rPr lang="en-GB" sz="2400" b="1" i="1" dirty="0">
                <a:latin typeface="Calibri" panose="020F0502020204030204" pitchFamily="34" charset="0"/>
                <a:cs typeface="Calibri" panose="020F0502020204030204" pitchFamily="34" charset="0"/>
              </a:rPr>
              <a:t> for </a:t>
            </a:r>
            <a:r>
              <a:rPr lang="en-GB" sz="2400" b="1" i="1" dirty="0" err="1">
                <a:latin typeface="Calibri" panose="020F0502020204030204" pitchFamily="34" charset="0"/>
                <a:cs typeface="Calibri" panose="020F0502020204030204" pitchFamily="34" charset="0"/>
              </a:rPr>
              <a:t>GraphQL</a:t>
            </a:r>
            <a:r>
              <a:rPr lang="en-GB" sz="2400" b="1" i="1" dirty="0">
                <a:latin typeface="Calibri" panose="020F0502020204030204" pitchFamily="34" charset="0"/>
                <a:cs typeface="Calibri" panose="020F0502020204030204" pitchFamily="34" charset="0"/>
              </a:rPr>
              <a:t>?</a:t>
            </a:r>
          </a:p>
          <a:p>
            <a:pPr>
              <a:buFont typeface="Wingdings" pitchFamily="2" charset="2"/>
              <a:buChar char="§"/>
            </a:pPr>
            <a:endParaRPr lang="en-GB" sz="24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601266"/>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293808" y="3418811"/>
            <a:ext cx="940419" cy="701803"/>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i="1" dirty="0">
                <a:latin typeface="Calibri" panose="020F0502020204030204" pitchFamily="34" charset="0"/>
                <a:cs typeface="Calibri" panose="020F0502020204030204" pitchFamily="34" charset="0"/>
              </a:rPr>
              <a:t>No.</a:t>
            </a:r>
            <a:endParaRPr lang="en-GB" sz="24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134314" y="1756918"/>
            <a:ext cx="5570483" cy="40529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i="1" dirty="0">
                <a:latin typeface="Calibri" panose="020F0502020204030204" pitchFamily="34" charset="0"/>
                <a:cs typeface="Calibri" panose="020F0502020204030204" pitchFamily="34" charset="0"/>
              </a:rPr>
              <a:t>It’s all in the howl</a:t>
            </a:r>
          </a:p>
          <a:p>
            <a:pPr marL="0" indent="0">
              <a:buNone/>
            </a:pPr>
            <a:endParaRPr lang="en-GB" sz="2400" b="1" i="1" dirty="0">
              <a:latin typeface="Calibri" panose="020F0502020204030204" pitchFamily="34" charset="0"/>
              <a:cs typeface="Calibri" panose="020F0502020204030204" pitchFamily="34" charset="0"/>
            </a:endParaRPr>
          </a:p>
          <a:p>
            <a:pPr>
              <a:buFont typeface="Wingdings" pitchFamily="2" charset="2"/>
              <a:buChar char="§"/>
            </a:pPr>
            <a:r>
              <a:rPr lang="en-GB" sz="24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817</TotalTime>
  <Words>8009</Words>
  <Application>Microsoft Macintosh PowerPoint</Application>
  <PresentationFormat>Widescreen</PresentationFormat>
  <Paragraphs>928</Paragraphs>
  <Slides>67</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569</cp:revision>
  <dcterms:created xsi:type="dcterms:W3CDTF">2023-05-07T13:31:48Z</dcterms:created>
  <dcterms:modified xsi:type="dcterms:W3CDTF">2023-05-31T12:01:30Z</dcterms:modified>
</cp:coreProperties>
</file>